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6" r:id="rId2"/>
    <p:sldId id="265" r:id="rId3"/>
    <p:sldId id="266" r:id="rId4"/>
    <p:sldId id="267" r:id="rId5"/>
    <p:sldId id="257" r:id="rId6"/>
    <p:sldId id="260" r:id="rId7"/>
    <p:sldId id="262" r:id="rId8"/>
    <p:sldId id="264" r:id="rId9"/>
    <p:sldId id="269" r:id="rId10"/>
    <p:sldId id="270" r:id="rId11"/>
    <p:sldId id="271" r:id="rId12"/>
    <p:sldId id="263" r:id="rId13"/>
  </p:sldIdLst>
  <p:sldSz cx="9144000" cy="6858000" type="screen4x3"/>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sz="quarter" idx="1"/>
          </p:nvPr>
        </p:nvSpPr>
        <p:spPr>
          <a:xfrm>
            <a:off x="3902597" y="0"/>
            <a:ext cx="2985558" cy="501094"/>
          </a:xfrm>
          <a:prstGeom prst="rect">
            <a:avLst/>
          </a:prstGeom>
        </p:spPr>
        <p:txBody>
          <a:bodyPr vert="horz" lIns="96634" tIns="48317" rIns="96634" bIns="48317" rtlCol="0"/>
          <a:lstStyle>
            <a:lvl1pPr algn="r">
              <a:defRPr sz="1300"/>
            </a:lvl1pPr>
          </a:lstStyle>
          <a:p>
            <a:fld id="{B1239EF7-91B4-469B-9AF8-0A10CB7847A3}" type="datetimeFigureOut">
              <a:rPr lang="en-GB" smtClean="0"/>
              <a:t>26/10/2017</a:t>
            </a:fld>
            <a:endParaRPr lang="en-GB"/>
          </a:p>
        </p:txBody>
      </p:sp>
      <p:sp>
        <p:nvSpPr>
          <p:cNvPr id="4" name="Footer Placeholder 3"/>
          <p:cNvSpPr>
            <a:spLocks noGrp="1"/>
          </p:cNvSpPr>
          <p:nvPr>
            <p:ph type="ftr" sz="quarter" idx="2"/>
          </p:nvPr>
        </p:nvSpPr>
        <p:spPr>
          <a:xfrm>
            <a:off x="0" y="9519054"/>
            <a:ext cx="2985558" cy="501094"/>
          </a:xfrm>
          <a:prstGeom prst="rect">
            <a:avLst/>
          </a:prstGeom>
        </p:spPr>
        <p:txBody>
          <a:bodyPr vert="horz" lIns="96634" tIns="48317" rIns="96634" bIns="48317" rtlCol="0" anchor="b"/>
          <a:lstStyle>
            <a:lvl1pPr algn="l">
              <a:defRPr sz="1300"/>
            </a:lvl1pPr>
          </a:lstStyle>
          <a:p>
            <a:endParaRPr lang="en-GB"/>
          </a:p>
        </p:txBody>
      </p:sp>
      <p:sp>
        <p:nvSpPr>
          <p:cNvPr id="5" name="Slide Number Placeholder 4"/>
          <p:cNvSpPr>
            <a:spLocks noGrp="1"/>
          </p:cNvSpPr>
          <p:nvPr>
            <p:ph type="sldNum" sz="quarter" idx="3"/>
          </p:nvPr>
        </p:nvSpPr>
        <p:spPr>
          <a:xfrm>
            <a:off x="3902597" y="9519054"/>
            <a:ext cx="2985558" cy="501094"/>
          </a:xfrm>
          <a:prstGeom prst="rect">
            <a:avLst/>
          </a:prstGeom>
        </p:spPr>
        <p:txBody>
          <a:bodyPr vert="horz" lIns="96634" tIns="48317" rIns="96634" bIns="48317" rtlCol="0" anchor="b"/>
          <a:lstStyle>
            <a:lvl1pPr algn="r">
              <a:defRPr sz="1300"/>
            </a:lvl1pPr>
          </a:lstStyle>
          <a:p>
            <a:fld id="{A3D28966-FF49-4BBD-9E07-7F8FBF536CFC}" type="slidenum">
              <a:rPr lang="en-GB" smtClean="0"/>
              <a:t>‹#›</a:t>
            </a:fld>
            <a:endParaRPr lang="en-GB"/>
          </a:p>
        </p:txBody>
      </p:sp>
    </p:spTree>
    <p:extLst>
      <p:ext uri="{BB962C8B-B14F-4D97-AF65-F5344CB8AC3E}">
        <p14:creationId xmlns:p14="http://schemas.microsoft.com/office/powerpoint/2010/main" val="33329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1094"/>
          </a:xfrm>
          <a:prstGeom prst="rect">
            <a:avLst/>
          </a:prstGeom>
        </p:spPr>
        <p:txBody>
          <a:bodyPr vert="horz" lIns="96634" tIns="48317" rIns="96634" bIns="48317" rtlCol="0"/>
          <a:lstStyle>
            <a:lvl1pPr algn="l">
              <a:defRPr sz="1300"/>
            </a:lvl1pPr>
          </a:lstStyle>
          <a:p>
            <a:endParaRPr lang="en-GB"/>
          </a:p>
        </p:txBody>
      </p:sp>
      <p:sp>
        <p:nvSpPr>
          <p:cNvPr id="3" name="Date Placeholder 2"/>
          <p:cNvSpPr>
            <a:spLocks noGrp="1"/>
          </p:cNvSpPr>
          <p:nvPr>
            <p:ph type="dt" idx="1"/>
          </p:nvPr>
        </p:nvSpPr>
        <p:spPr>
          <a:xfrm>
            <a:off x="3902597" y="0"/>
            <a:ext cx="2985558" cy="501094"/>
          </a:xfrm>
          <a:prstGeom prst="rect">
            <a:avLst/>
          </a:prstGeom>
        </p:spPr>
        <p:txBody>
          <a:bodyPr vert="horz" lIns="96634" tIns="48317" rIns="96634" bIns="48317" rtlCol="0"/>
          <a:lstStyle>
            <a:lvl1pPr algn="r">
              <a:defRPr sz="1300"/>
            </a:lvl1pPr>
          </a:lstStyle>
          <a:p>
            <a:fld id="{E9B18547-3A37-46C4-9DA2-FCAE2DFF75EB}" type="datetimeFigureOut">
              <a:rPr lang="en-GB" smtClean="0"/>
              <a:t>26/10/2017</a:t>
            </a:fld>
            <a:endParaRPr lang="en-GB"/>
          </a:p>
        </p:txBody>
      </p:sp>
      <p:sp>
        <p:nvSpPr>
          <p:cNvPr id="4" name="Slide Image Placeholder 3"/>
          <p:cNvSpPr>
            <a:spLocks noGrp="1" noRot="1" noChangeAspect="1"/>
          </p:cNvSpPr>
          <p:nvPr>
            <p:ph type="sldImg" idx="2"/>
          </p:nvPr>
        </p:nvSpPr>
        <p:spPr>
          <a:xfrm>
            <a:off x="939800" y="750888"/>
            <a:ext cx="5010150" cy="3759200"/>
          </a:xfrm>
          <a:prstGeom prst="rect">
            <a:avLst/>
          </a:prstGeom>
          <a:noFill/>
          <a:ln w="12700">
            <a:solidFill>
              <a:prstClr val="black"/>
            </a:solidFill>
          </a:ln>
        </p:spPr>
        <p:txBody>
          <a:bodyPr vert="horz" lIns="96634" tIns="48317" rIns="96634" bIns="48317" rtlCol="0" anchor="ctr"/>
          <a:lstStyle/>
          <a:p>
            <a:endParaRPr lang="en-GB"/>
          </a:p>
        </p:txBody>
      </p:sp>
      <p:sp>
        <p:nvSpPr>
          <p:cNvPr id="5" name="Notes Placeholder 4"/>
          <p:cNvSpPr>
            <a:spLocks noGrp="1"/>
          </p:cNvSpPr>
          <p:nvPr>
            <p:ph type="body" sz="quarter" idx="3"/>
          </p:nvPr>
        </p:nvSpPr>
        <p:spPr>
          <a:xfrm>
            <a:off x="688975" y="4760397"/>
            <a:ext cx="5511800" cy="4509850"/>
          </a:xfrm>
          <a:prstGeom prst="rect">
            <a:avLst/>
          </a:prstGeom>
        </p:spPr>
        <p:txBody>
          <a:bodyPr vert="horz" lIns="96634" tIns="48317" rIns="96634" bIns="483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9054"/>
            <a:ext cx="2985558" cy="501094"/>
          </a:xfrm>
          <a:prstGeom prst="rect">
            <a:avLst/>
          </a:prstGeom>
        </p:spPr>
        <p:txBody>
          <a:bodyPr vert="horz" lIns="96634" tIns="48317" rIns="96634" bIns="48317"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9054"/>
            <a:ext cx="2985558" cy="501094"/>
          </a:xfrm>
          <a:prstGeom prst="rect">
            <a:avLst/>
          </a:prstGeom>
        </p:spPr>
        <p:txBody>
          <a:bodyPr vert="horz" lIns="96634" tIns="48317" rIns="96634" bIns="48317" rtlCol="0" anchor="b"/>
          <a:lstStyle>
            <a:lvl1pPr algn="r">
              <a:defRPr sz="1300"/>
            </a:lvl1pPr>
          </a:lstStyle>
          <a:p>
            <a:fld id="{C15A4407-34CA-4E09-B35D-60D885CF26FB}" type="slidenum">
              <a:rPr lang="en-GB" smtClean="0"/>
              <a:t>‹#›</a:t>
            </a:fld>
            <a:endParaRPr lang="en-GB"/>
          </a:p>
        </p:txBody>
      </p:sp>
    </p:spTree>
    <p:extLst>
      <p:ext uri="{BB962C8B-B14F-4D97-AF65-F5344CB8AC3E}">
        <p14:creationId xmlns:p14="http://schemas.microsoft.com/office/powerpoint/2010/main" val="112454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Arial" charset="0"/>
                <a:cs typeface="Arial" charset="0"/>
              </a:defRPr>
            </a:lvl1pPr>
            <a:lvl2pPr marL="785039" indent="-301938" eaLnBrk="0" hangingPunct="0">
              <a:spcBef>
                <a:spcPct val="30000"/>
              </a:spcBef>
              <a:defRPr sz="1300">
                <a:solidFill>
                  <a:schemeClr val="tx1"/>
                </a:solidFill>
                <a:latin typeface="Arial" charset="0"/>
                <a:cs typeface="Arial" charset="0"/>
              </a:defRPr>
            </a:lvl2pPr>
            <a:lvl3pPr marL="1207752" indent="-241550" eaLnBrk="0" hangingPunct="0">
              <a:spcBef>
                <a:spcPct val="30000"/>
              </a:spcBef>
              <a:defRPr sz="1300">
                <a:solidFill>
                  <a:schemeClr val="tx1"/>
                </a:solidFill>
                <a:latin typeface="Arial" charset="0"/>
                <a:cs typeface="Arial" charset="0"/>
              </a:defRPr>
            </a:lvl3pPr>
            <a:lvl4pPr marL="1690851" indent="-241550" eaLnBrk="0" hangingPunct="0">
              <a:spcBef>
                <a:spcPct val="30000"/>
              </a:spcBef>
              <a:defRPr sz="1300">
                <a:solidFill>
                  <a:schemeClr val="tx1"/>
                </a:solidFill>
                <a:latin typeface="Arial" charset="0"/>
                <a:cs typeface="Arial" charset="0"/>
              </a:defRPr>
            </a:lvl4pPr>
            <a:lvl5pPr marL="2173952" indent="-241550" eaLnBrk="0" hangingPunct="0">
              <a:spcBef>
                <a:spcPct val="30000"/>
              </a:spcBef>
              <a:defRPr sz="1300">
                <a:solidFill>
                  <a:schemeClr val="tx1"/>
                </a:solidFill>
                <a:latin typeface="Arial" charset="0"/>
                <a:cs typeface="Arial" charset="0"/>
              </a:defRPr>
            </a:lvl5pPr>
            <a:lvl6pPr marL="2657053" indent="-241550" eaLnBrk="0" fontAlgn="base" hangingPunct="0">
              <a:spcBef>
                <a:spcPct val="30000"/>
              </a:spcBef>
              <a:spcAft>
                <a:spcPct val="0"/>
              </a:spcAft>
              <a:defRPr sz="1300">
                <a:solidFill>
                  <a:schemeClr val="tx1"/>
                </a:solidFill>
                <a:latin typeface="Arial" charset="0"/>
                <a:cs typeface="Arial" charset="0"/>
              </a:defRPr>
            </a:lvl6pPr>
            <a:lvl7pPr marL="3140153" indent="-241550" eaLnBrk="0" fontAlgn="base" hangingPunct="0">
              <a:spcBef>
                <a:spcPct val="30000"/>
              </a:spcBef>
              <a:spcAft>
                <a:spcPct val="0"/>
              </a:spcAft>
              <a:defRPr sz="1300">
                <a:solidFill>
                  <a:schemeClr val="tx1"/>
                </a:solidFill>
                <a:latin typeface="Arial" charset="0"/>
                <a:cs typeface="Arial" charset="0"/>
              </a:defRPr>
            </a:lvl7pPr>
            <a:lvl8pPr marL="3623255" indent="-241550" eaLnBrk="0" fontAlgn="base" hangingPunct="0">
              <a:spcBef>
                <a:spcPct val="30000"/>
              </a:spcBef>
              <a:spcAft>
                <a:spcPct val="0"/>
              </a:spcAft>
              <a:defRPr sz="1300">
                <a:solidFill>
                  <a:schemeClr val="tx1"/>
                </a:solidFill>
                <a:latin typeface="Arial" charset="0"/>
                <a:cs typeface="Arial" charset="0"/>
              </a:defRPr>
            </a:lvl8pPr>
            <a:lvl9pPr marL="4106354" indent="-241550"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42594881-4820-4E18-A45E-B686D63BD2FC}" type="slidenum">
              <a:rPr lang="en-GB" altLang="en-US" smtClean="0"/>
              <a:pPr eaLnBrk="1" hangingPunct="1">
                <a:spcBef>
                  <a:spcPct val="0"/>
                </a:spcBef>
              </a:pPr>
              <a:t>6</a:t>
            </a:fld>
            <a:endParaRPr lang="en-GB"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Arial" charset="0"/>
                <a:cs typeface="Arial" charset="0"/>
              </a:defRPr>
            </a:lvl1pPr>
            <a:lvl2pPr marL="785039" indent="-301938" eaLnBrk="0" hangingPunct="0">
              <a:spcBef>
                <a:spcPct val="30000"/>
              </a:spcBef>
              <a:defRPr sz="1300">
                <a:solidFill>
                  <a:schemeClr val="tx1"/>
                </a:solidFill>
                <a:latin typeface="Arial" charset="0"/>
                <a:cs typeface="Arial" charset="0"/>
              </a:defRPr>
            </a:lvl2pPr>
            <a:lvl3pPr marL="1207752" indent="-241550" eaLnBrk="0" hangingPunct="0">
              <a:spcBef>
                <a:spcPct val="30000"/>
              </a:spcBef>
              <a:defRPr sz="1300">
                <a:solidFill>
                  <a:schemeClr val="tx1"/>
                </a:solidFill>
                <a:latin typeface="Arial" charset="0"/>
                <a:cs typeface="Arial" charset="0"/>
              </a:defRPr>
            </a:lvl3pPr>
            <a:lvl4pPr marL="1690851" indent="-241550" eaLnBrk="0" hangingPunct="0">
              <a:spcBef>
                <a:spcPct val="30000"/>
              </a:spcBef>
              <a:defRPr sz="1300">
                <a:solidFill>
                  <a:schemeClr val="tx1"/>
                </a:solidFill>
                <a:latin typeface="Arial" charset="0"/>
                <a:cs typeface="Arial" charset="0"/>
              </a:defRPr>
            </a:lvl4pPr>
            <a:lvl5pPr marL="2173952" indent="-241550" eaLnBrk="0" hangingPunct="0">
              <a:spcBef>
                <a:spcPct val="30000"/>
              </a:spcBef>
              <a:defRPr sz="1300">
                <a:solidFill>
                  <a:schemeClr val="tx1"/>
                </a:solidFill>
                <a:latin typeface="Arial" charset="0"/>
                <a:cs typeface="Arial" charset="0"/>
              </a:defRPr>
            </a:lvl5pPr>
            <a:lvl6pPr marL="2657053" indent="-241550" eaLnBrk="0" fontAlgn="base" hangingPunct="0">
              <a:spcBef>
                <a:spcPct val="30000"/>
              </a:spcBef>
              <a:spcAft>
                <a:spcPct val="0"/>
              </a:spcAft>
              <a:defRPr sz="1300">
                <a:solidFill>
                  <a:schemeClr val="tx1"/>
                </a:solidFill>
                <a:latin typeface="Arial" charset="0"/>
                <a:cs typeface="Arial" charset="0"/>
              </a:defRPr>
            </a:lvl6pPr>
            <a:lvl7pPr marL="3140153" indent="-241550" eaLnBrk="0" fontAlgn="base" hangingPunct="0">
              <a:spcBef>
                <a:spcPct val="30000"/>
              </a:spcBef>
              <a:spcAft>
                <a:spcPct val="0"/>
              </a:spcAft>
              <a:defRPr sz="1300">
                <a:solidFill>
                  <a:schemeClr val="tx1"/>
                </a:solidFill>
                <a:latin typeface="Arial" charset="0"/>
                <a:cs typeface="Arial" charset="0"/>
              </a:defRPr>
            </a:lvl7pPr>
            <a:lvl8pPr marL="3623255" indent="-241550" eaLnBrk="0" fontAlgn="base" hangingPunct="0">
              <a:spcBef>
                <a:spcPct val="30000"/>
              </a:spcBef>
              <a:spcAft>
                <a:spcPct val="0"/>
              </a:spcAft>
              <a:defRPr sz="1300">
                <a:solidFill>
                  <a:schemeClr val="tx1"/>
                </a:solidFill>
                <a:latin typeface="Arial" charset="0"/>
                <a:cs typeface="Arial" charset="0"/>
              </a:defRPr>
            </a:lvl8pPr>
            <a:lvl9pPr marL="4106354" indent="-241550"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1F39F0E-D7FD-414B-9F28-8893AD12B4FE}" type="slidenum">
              <a:rPr lang="en-GB" altLang="en-US" smtClean="0"/>
              <a:pPr eaLnBrk="1" hangingPunct="1">
                <a:spcBef>
                  <a:spcPct val="0"/>
                </a:spcBef>
              </a:pPr>
              <a:t>7</a:t>
            </a:fld>
            <a:endParaRPr lang="en-GB"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ABA26A-4845-4193-BC3C-147972AFBBBF}"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B1CFC22-F378-435B-99DC-6329C83DB07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BA26A-4845-4193-BC3C-147972AFBBBF}"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ABA26A-4845-4193-BC3C-147972AFBBBF}"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ABA26A-4845-4193-BC3C-147972AFBBBF}" type="datetimeFigureOut">
              <a:rPr lang="en-GB" smtClean="0"/>
              <a:t>26/10/2017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ABA26A-4845-4193-BC3C-147972AFBBBF}" type="datetimeFigureOut">
              <a:rPr lang="en-GB" smtClean="0"/>
              <a:t>26/10/2017</a:t>
            </a:fld>
            <a:endParaRPr lang="en-GB"/>
          </a:p>
        </p:txBody>
      </p:sp>
      <p:sp>
        <p:nvSpPr>
          <p:cNvPr id="8" name="Slide Number Placeholder 7"/>
          <p:cNvSpPr>
            <a:spLocks noGrp="1"/>
          </p:cNvSpPr>
          <p:nvPr>
            <p:ph type="sldNum" sz="quarter" idx="11"/>
          </p:nvPr>
        </p:nvSpPr>
        <p:spPr/>
        <p:txBody>
          <a:bodyPr/>
          <a:lstStyle/>
          <a:p>
            <a:fld id="{FB1CFC22-F378-435B-99DC-6329C83DB07D}"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ABA26A-4845-4193-BC3C-147972AFBBBF}"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ABA26A-4845-4193-BC3C-147972AFBBBF}" type="datetimeFigureOut">
              <a:rPr lang="en-GB" smtClean="0"/>
              <a:t>26/10/2017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ABA26A-4845-4193-BC3C-147972AFBBBF}" type="datetimeFigureOut">
              <a:rPr lang="en-GB" smtClean="0"/>
              <a:t>26/10/2017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BA26A-4845-4193-BC3C-147972AFBBBF}" type="datetimeFigureOut">
              <a:rPr lang="en-GB" smtClean="0"/>
              <a:t>26/10/2017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1CFC22-F378-435B-99DC-6329C83DB07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BA26A-4845-4193-BC3C-147972AFBBBF}"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1CFC22-F378-435B-99DC-6329C83DB07D}"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BA26A-4845-4193-BC3C-147972AFBBBF}" type="datetimeFigureOut">
              <a:rPr lang="en-GB" smtClean="0"/>
              <a:t>26/10/2017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B1CFC22-F378-435B-99DC-6329C83DB07D}" type="slidenum">
              <a:rPr lang="en-GB" smtClean="0"/>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66ABA26A-4845-4193-BC3C-147972AFBBBF}" type="datetimeFigureOut">
              <a:rPr lang="en-GB" smtClean="0"/>
              <a:t>26/10/2017</a:t>
            </a:fld>
            <a:endParaRPr lang="en-GB"/>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GB"/>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B1CFC22-F378-435B-99DC-6329C83DB07D}" type="slidenum">
              <a:rPr lang="en-GB" smtClean="0"/>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uk/url?sa=i&amp;rct=j&amp;q=&amp;esrc=s&amp;source=images&amp;cd=&amp;cad=rja&amp;uact=8&amp;ved=0ahUKEwi_ppXYsofXAhXkKsAKHfiSCwwQjRwIBw&amp;url=https%3A%2F%2Fwww.nationalelfservice.net%2Fpopulations-and-settings%2Folder-adult%2Fcontinuity-of-relationships-can-help-older-adults-cope-with-care-transition%2F&amp;psig=AOvVaw2axmj0Ovxy5Rk8onvcl02v&amp;ust=150887026313255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5400" dirty="0" smtClean="0"/>
              <a:t>Journeying On and </a:t>
            </a:r>
            <a:r>
              <a:rPr lang="en-GB" sz="5400" b="1" dirty="0" smtClean="0"/>
              <a:t>Mo</a:t>
            </a:r>
            <a:r>
              <a:rPr lang="en-GB" sz="5400" dirty="0" smtClean="0"/>
              <a:t>ving Out – Finding God in a time of change</a:t>
            </a:r>
            <a:endParaRPr lang="en-GB" sz="5400" dirty="0"/>
          </a:p>
        </p:txBody>
      </p:sp>
      <p:sp>
        <p:nvSpPr>
          <p:cNvPr id="3" name="Subtitle 2"/>
          <p:cNvSpPr>
            <a:spLocks noGrp="1"/>
          </p:cNvSpPr>
          <p:nvPr>
            <p:ph type="subTitle" idx="1"/>
          </p:nvPr>
        </p:nvSpPr>
        <p:spPr>
          <a:xfrm>
            <a:off x="457200" y="4800600"/>
            <a:ext cx="8147248" cy="914400"/>
          </a:xfrm>
        </p:spPr>
        <p:txBody>
          <a:bodyPr>
            <a:noAutofit/>
          </a:bodyPr>
          <a:lstStyle/>
          <a:p>
            <a:r>
              <a:rPr lang="en-GB" sz="3600" dirty="0" smtClean="0">
                <a:solidFill>
                  <a:srgbClr val="7030A0"/>
                </a:solidFill>
              </a:rPr>
              <a:t>Could we? Should we?</a:t>
            </a:r>
            <a:endParaRPr lang="en-GB" sz="3600" dirty="0">
              <a:solidFill>
                <a:srgbClr val="7030A0"/>
              </a:solidFill>
            </a:endParaRPr>
          </a:p>
        </p:txBody>
      </p:sp>
    </p:spTree>
    <p:extLst>
      <p:ext uri="{BB962C8B-B14F-4D97-AF65-F5344CB8AC3E}">
        <p14:creationId xmlns:p14="http://schemas.microsoft.com/office/powerpoint/2010/main" val="3708547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GB" dirty="0"/>
          </a:p>
        </p:txBody>
      </p:sp>
      <p:sp>
        <p:nvSpPr>
          <p:cNvPr id="3" name="Content Placeholder 2"/>
          <p:cNvSpPr>
            <a:spLocks noGrp="1"/>
          </p:cNvSpPr>
          <p:nvPr>
            <p:ph idx="1"/>
          </p:nvPr>
        </p:nvSpPr>
        <p:spPr>
          <a:xfrm>
            <a:off x="323528" y="692696"/>
            <a:ext cx="8640960" cy="5904656"/>
          </a:xfrm>
        </p:spPr>
        <p:txBody>
          <a:bodyPr>
            <a:normAutofit/>
          </a:bodyPr>
          <a:lstStyle/>
          <a:p>
            <a:pPr marL="0" indent="0">
              <a:buNone/>
            </a:pPr>
            <a:r>
              <a:rPr lang="en-GB" sz="3100" b="1" dirty="0" smtClean="0">
                <a:latin typeface="Aharoni" pitchFamily="2" charset="-79"/>
                <a:cs typeface="Aharoni" pitchFamily="2" charset="-79"/>
              </a:rPr>
              <a:t>In many ways the basement door is a joyful place – a place of handshakes and conversation and fellowship.  However, the door also brings with it times of conflict and, almost always a sense of failure and a glimpse of the cross.   </a:t>
            </a:r>
          </a:p>
          <a:p>
            <a:pPr marL="0" indent="0">
              <a:buNone/>
            </a:pPr>
            <a:endParaRPr lang="en-GB" sz="800" dirty="0">
              <a:latin typeface="Aharoni" pitchFamily="2" charset="-79"/>
              <a:cs typeface="Aharoni" pitchFamily="2" charset="-79"/>
            </a:endParaRPr>
          </a:p>
          <a:p>
            <a:pPr marL="0" indent="0">
              <a:buNone/>
            </a:pPr>
            <a:r>
              <a:rPr lang="en-GB" sz="3100" b="1" dirty="0" smtClean="0">
                <a:latin typeface="Aharoni" pitchFamily="2" charset="-79"/>
                <a:cs typeface="Aharoni" pitchFamily="2" charset="-79"/>
              </a:rPr>
              <a:t>The person working the door is the one who has to say “No, you can’t come in yet…there’s no room at the tables…No, you’re too late, we’re not serving breakfast any more.” …  </a:t>
            </a:r>
          </a:p>
          <a:p>
            <a:pPr marL="0" indent="0">
              <a:buNone/>
            </a:pPr>
            <a:endParaRPr lang="en-GB" dirty="0"/>
          </a:p>
        </p:txBody>
      </p:sp>
    </p:spTree>
    <p:extLst>
      <p:ext uri="{BB962C8B-B14F-4D97-AF65-F5344CB8AC3E}">
        <p14:creationId xmlns:p14="http://schemas.microsoft.com/office/powerpoint/2010/main" val="1922729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260648"/>
            <a:ext cx="8229600" cy="5865515"/>
          </a:xfrm>
        </p:spPr>
        <p:txBody>
          <a:bodyPr>
            <a:normAutofit lnSpcReduction="10000"/>
          </a:bodyPr>
          <a:lstStyle/>
          <a:p>
            <a:pPr marL="0" indent="0">
              <a:buNone/>
            </a:pPr>
            <a:r>
              <a:rPr lang="en-GB" sz="3100" b="1" dirty="0" smtClean="0">
                <a:latin typeface="Aharoni" pitchFamily="2" charset="-79"/>
                <a:cs typeface="Aharoni" pitchFamily="2" charset="-79"/>
              </a:rPr>
              <a:t>What a revelation this has been!  I had always assumed that discipleship followed the confession of sin and the acceptance of forgiveness.  </a:t>
            </a:r>
          </a:p>
          <a:p>
            <a:pPr marL="0" indent="0">
              <a:buNone/>
            </a:pPr>
            <a:endParaRPr lang="en-GB" sz="900" b="1" dirty="0">
              <a:latin typeface="Aharoni" pitchFamily="2" charset="-79"/>
              <a:cs typeface="Aharoni" pitchFamily="2" charset="-79"/>
            </a:endParaRPr>
          </a:p>
          <a:p>
            <a:pPr marL="0" indent="0">
              <a:buNone/>
            </a:pPr>
            <a:r>
              <a:rPr lang="en-GB" sz="3100" b="1" dirty="0" smtClean="0">
                <a:latin typeface="Aharoni" pitchFamily="2" charset="-79"/>
                <a:cs typeface="Aharoni" pitchFamily="2" charset="-79"/>
              </a:rPr>
              <a:t>The faltering hospitality offered via the basement door has taught me that the process is actually reversed:  we do not fully know the depth of our sin and the reality of God’s grace until we follow the way of Jesus.”</a:t>
            </a:r>
          </a:p>
          <a:p>
            <a:pPr marL="0" indent="0">
              <a:buNone/>
            </a:pPr>
            <a:r>
              <a:rPr lang="en-GB" sz="2400" dirty="0" smtClean="0"/>
              <a:t>Stanley Saunders and Charles Campbell (2000) “The Word on the Street”, </a:t>
            </a:r>
            <a:r>
              <a:rPr lang="en-GB" sz="2400" dirty="0" err="1" smtClean="0"/>
              <a:t>Erdmans</a:t>
            </a:r>
            <a:r>
              <a:rPr lang="en-GB" sz="2400" dirty="0" smtClean="0"/>
              <a:t>: Grand Rapids, Michigan </a:t>
            </a:r>
            <a:endParaRPr lang="en-GB" sz="2400" dirty="0"/>
          </a:p>
        </p:txBody>
      </p:sp>
    </p:spTree>
    <p:extLst>
      <p:ext uri="{BB962C8B-B14F-4D97-AF65-F5344CB8AC3E}">
        <p14:creationId xmlns:p14="http://schemas.microsoft.com/office/powerpoint/2010/main" val="3895813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8830816" cy="1224136"/>
          </a:xfrm>
        </p:spPr>
        <p:txBody>
          <a:bodyPr>
            <a:noAutofit/>
          </a:bodyPr>
          <a:lstStyle/>
          <a:p>
            <a:r>
              <a:rPr lang="en-GB" b="1" dirty="0">
                <a:solidFill>
                  <a:srgbClr val="7030A0"/>
                </a:solidFill>
                <a:latin typeface="+mn-lt"/>
              </a:rPr>
              <a:t>Initial internal conversation … “Could </a:t>
            </a:r>
            <a:r>
              <a:rPr lang="en-GB" b="1" dirty="0" smtClean="0">
                <a:solidFill>
                  <a:srgbClr val="7030A0"/>
                </a:solidFill>
                <a:latin typeface="+mn-lt"/>
              </a:rPr>
              <a:t>I? </a:t>
            </a:r>
            <a:r>
              <a:rPr lang="en-GB" b="1" dirty="0">
                <a:solidFill>
                  <a:srgbClr val="7030A0"/>
                </a:solidFill>
                <a:latin typeface="+mn-lt"/>
              </a:rPr>
              <a:t>Should </a:t>
            </a:r>
            <a:r>
              <a:rPr lang="en-GB" b="1" dirty="0" smtClean="0">
                <a:solidFill>
                  <a:srgbClr val="7030A0"/>
                </a:solidFill>
                <a:latin typeface="+mn-lt"/>
              </a:rPr>
              <a:t>I?” “Could we? should we?”</a:t>
            </a:r>
            <a:endParaRPr lang="en-GB" b="1" dirty="0">
              <a:solidFill>
                <a:srgbClr val="7030A0"/>
              </a:solidFill>
              <a:latin typeface="+mn-lt"/>
            </a:endParaRPr>
          </a:p>
        </p:txBody>
      </p:sp>
      <p:sp>
        <p:nvSpPr>
          <p:cNvPr id="3" name="Content Placeholder 2"/>
          <p:cNvSpPr>
            <a:spLocks noGrp="1"/>
          </p:cNvSpPr>
          <p:nvPr>
            <p:ph idx="1"/>
          </p:nvPr>
        </p:nvSpPr>
        <p:spPr>
          <a:xfrm>
            <a:off x="179512" y="1556792"/>
            <a:ext cx="8712968" cy="4569371"/>
          </a:xfrm>
        </p:spPr>
        <p:txBody>
          <a:bodyPr>
            <a:noAutofit/>
          </a:bodyPr>
          <a:lstStyle/>
          <a:p>
            <a:r>
              <a:rPr lang="en-GB" sz="3600" b="1" dirty="0" smtClean="0"/>
              <a:t>Share with each other occasions when you have had to ponder </a:t>
            </a:r>
            <a:r>
              <a:rPr lang="en-GB" sz="3600" b="1" dirty="0"/>
              <a:t>“Could I? Should I?” “Could we? </a:t>
            </a:r>
            <a:r>
              <a:rPr lang="en-GB" sz="3600" b="1" dirty="0" smtClean="0"/>
              <a:t>Should </a:t>
            </a:r>
            <a:r>
              <a:rPr lang="en-GB" sz="3600" b="1" dirty="0"/>
              <a:t>we</a:t>
            </a:r>
            <a:r>
              <a:rPr lang="en-GB" sz="3600" b="1" dirty="0" smtClean="0"/>
              <a:t>?”</a:t>
            </a:r>
          </a:p>
          <a:p>
            <a:endParaRPr lang="en-GB" sz="800" b="1" dirty="0"/>
          </a:p>
          <a:p>
            <a:r>
              <a:rPr lang="en-GB" sz="3600" b="1" dirty="0" smtClean="0"/>
              <a:t>Does your involvement </a:t>
            </a:r>
            <a:r>
              <a:rPr lang="en-GB" sz="3600" b="1" dirty="0" smtClean="0"/>
              <a:t>at St </a:t>
            </a:r>
            <a:r>
              <a:rPr lang="en-GB" sz="3600" b="1" dirty="0" err="1" smtClean="0"/>
              <a:t>Alphege</a:t>
            </a:r>
            <a:r>
              <a:rPr lang="en-GB" sz="3600" b="1" dirty="0" smtClean="0"/>
              <a:t>  challenge you </a:t>
            </a:r>
            <a:r>
              <a:rPr lang="en-GB" sz="3600" b="1" dirty="0" smtClean="0"/>
              <a:t>to express </a:t>
            </a:r>
            <a:r>
              <a:rPr lang="en-GB" sz="3600" b="1" dirty="0" smtClean="0"/>
              <a:t>venturesome love?  </a:t>
            </a:r>
            <a:r>
              <a:rPr lang="en-GB" sz="3600" b="1" dirty="0" smtClean="0"/>
              <a:t>Could there / should there be more opportunities? </a:t>
            </a:r>
            <a:endParaRPr lang="en-GB" sz="3600" b="1" dirty="0"/>
          </a:p>
        </p:txBody>
      </p:sp>
    </p:spTree>
    <p:extLst>
      <p:ext uri="{BB962C8B-B14F-4D97-AF65-F5344CB8AC3E}">
        <p14:creationId xmlns:p14="http://schemas.microsoft.com/office/powerpoint/2010/main" val="109126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512" y="260648"/>
            <a:ext cx="8964488" cy="1034752"/>
          </a:xfrm>
        </p:spPr>
        <p:txBody>
          <a:bodyPr>
            <a:noAutofit/>
          </a:bodyPr>
          <a:lstStyle/>
          <a:p>
            <a:r>
              <a:rPr lang="en-GB" sz="3200" b="1" dirty="0">
                <a:solidFill>
                  <a:srgbClr val="7030A0"/>
                </a:solidFill>
                <a:latin typeface="+mn-lt"/>
              </a:rPr>
              <a:t>David Bosch </a:t>
            </a:r>
            <a:r>
              <a:rPr lang="en-GB" sz="3200" b="1" dirty="0" smtClean="0">
                <a:solidFill>
                  <a:srgbClr val="7030A0"/>
                </a:solidFill>
                <a:latin typeface="+mn-lt"/>
              </a:rPr>
              <a:t>and holistic mission </a:t>
            </a:r>
            <a:br>
              <a:rPr lang="en-GB" sz="3200" b="1" dirty="0" smtClean="0">
                <a:solidFill>
                  <a:srgbClr val="7030A0"/>
                </a:solidFill>
                <a:latin typeface="+mn-lt"/>
              </a:rPr>
            </a:br>
            <a:r>
              <a:rPr lang="en-GB" sz="3200" b="1" dirty="0" smtClean="0">
                <a:solidFill>
                  <a:srgbClr val="7030A0"/>
                </a:solidFill>
                <a:latin typeface="+mn-lt"/>
              </a:rPr>
              <a:t>HE observes </a:t>
            </a:r>
            <a:r>
              <a:rPr lang="en-GB" sz="3200" b="1" dirty="0" smtClean="0">
                <a:solidFill>
                  <a:srgbClr val="7030A0"/>
                </a:solidFill>
                <a:latin typeface="+mn-lt"/>
              </a:rPr>
              <a:t>...</a:t>
            </a:r>
            <a:endParaRPr lang="en-GB" sz="3200" dirty="0">
              <a:solidFill>
                <a:srgbClr val="7030A0"/>
              </a:solidFill>
              <a:latin typeface="+mn-lt"/>
            </a:endParaRPr>
          </a:p>
        </p:txBody>
      </p:sp>
      <p:sp>
        <p:nvSpPr>
          <p:cNvPr id="3" name="Content Placeholder 2"/>
          <p:cNvSpPr>
            <a:spLocks noGrp="1"/>
          </p:cNvSpPr>
          <p:nvPr>
            <p:ph idx="4294967295"/>
          </p:nvPr>
        </p:nvSpPr>
        <p:spPr>
          <a:xfrm>
            <a:off x="107504" y="1340768"/>
            <a:ext cx="8785225" cy="5491602"/>
          </a:xfrm>
        </p:spPr>
        <p:txBody>
          <a:bodyPr>
            <a:normAutofit lnSpcReduction="10000"/>
          </a:bodyPr>
          <a:lstStyle/>
          <a:p>
            <a:pPr marL="0" indent="0">
              <a:buNone/>
            </a:pPr>
            <a:r>
              <a:rPr lang="en-GB" sz="3200" b="1" dirty="0" smtClean="0"/>
              <a:t>Our </a:t>
            </a:r>
            <a:r>
              <a:rPr lang="en-GB" sz="3200" b="1" dirty="0"/>
              <a:t>understanding and practice of mission has changed throughout the history of the Church</a:t>
            </a:r>
          </a:p>
          <a:p>
            <a:pPr marL="0" indent="0">
              <a:buNone/>
            </a:pPr>
            <a:r>
              <a:rPr lang="en-GB" sz="3600" b="1" dirty="0" smtClean="0">
                <a:ln w="1905"/>
                <a:solidFill>
                  <a:srgbClr val="7030A0"/>
                </a:solidFill>
                <a:effectLst>
                  <a:innerShdw blurRad="69850" dist="43180" dir="5400000">
                    <a:srgbClr val="000000">
                      <a:alpha val="65000"/>
                    </a:srgbClr>
                  </a:innerShdw>
                </a:effectLst>
              </a:rPr>
              <a:t>Holistic </a:t>
            </a:r>
            <a:r>
              <a:rPr lang="en-GB" sz="3600" b="1" dirty="0" smtClean="0">
                <a:ln w="1905"/>
                <a:solidFill>
                  <a:srgbClr val="7030A0"/>
                </a:solidFill>
                <a:effectLst>
                  <a:innerShdw blurRad="69850" dist="43180" dir="5400000">
                    <a:srgbClr val="000000">
                      <a:alpha val="65000"/>
                    </a:srgbClr>
                  </a:innerShdw>
                </a:effectLst>
              </a:rPr>
              <a:t>mission: </a:t>
            </a:r>
          </a:p>
          <a:p>
            <a:pPr marL="0" indent="0">
              <a:buNone/>
            </a:pPr>
            <a:r>
              <a:rPr lang="en-GB" sz="3200" b="1" dirty="0" smtClean="0"/>
              <a:t>Connects working </a:t>
            </a:r>
            <a:r>
              <a:rPr lang="en-GB" sz="3200" b="1" dirty="0"/>
              <a:t>for </a:t>
            </a:r>
            <a:endParaRPr lang="en-GB" sz="3200" b="1" dirty="0" smtClean="0"/>
          </a:p>
          <a:p>
            <a:pPr marL="0" indent="0">
              <a:buNone/>
            </a:pPr>
            <a:r>
              <a:rPr lang="en-GB" sz="3200" b="1" dirty="0" smtClean="0"/>
              <a:t>the </a:t>
            </a:r>
            <a:r>
              <a:rPr lang="en-GB" sz="3200" b="1" dirty="0"/>
              <a:t>Kingdom of God </a:t>
            </a:r>
            <a:endParaRPr lang="en-GB" sz="3200" b="1" dirty="0" smtClean="0"/>
          </a:p>
          <a:p>
            <a:pPr marL="0" indent="0">
              <a:buNone/>
            </a:pPr>
            <a:r>
              <a:rPr lang="en-GB" sz="3200" b="1" dirty="0" smtClean="0"/>
              <a:t>(</a:t>
            </a:r>
            <a:r>
              <a:rPr lang="en-GB" sz="3200" b="1" dirty="0"/>
              <a:t>social action) and </a:t>
            </a:r>
            <a:endParaRPr lang="en-GB" sz="3200" b="1" dirty="0" smtClean="0"/>
          </a:p>
          <a:p>
            <a:pPr marL="0" indent="0">
              <a:buNone/>
            </a:pPr>
            <a:r>
              <a:rPr lang="en-GB" sz="3200" b="1" dirty="0" smtClean="0"/>
              <a:t>witnessing </a:t>
            </a:r>
            <a:r>
              <a:rPr lang="en-GB" sz="3200" b="1" dirty="0"/>
              <a:t>to </a:t>
            </a:r>
            <a:endParaRPr lang="en-GB" sz="3200" b="1" dirty="0" smtClean="0"/>
          </a:p>
          <a:p>
            <a:pPr marL="0" indent="0">
              <a:buNone/>
            </a:pPr>
            <a:r>
              <a:rPr lang="en-GB" sz="3200" b="1" dirty="0" smtClean="0"/>
              <a:t>the </a:t>
            </a:r>
            <a:r>
              <a:rPr lang="en-GB" sz="3200" b="1" dirty="0"/>
              <a:t>salvation that Jesus </a:t>
            </a:r>
            <a:r>
              <a:rPr lang="en-GB" sz="3200" b="1" dirty="0" smtClean="0"/>
              <a:t>brings</a:t>
            </a:r>
          </a:p>
          <a:p>
            <a:pPr marL="0" indent="0">
              <a:buNone/>
            </a:pPr>
            <a:endParaRPr lang="en-GB" sz="1700" b="1" dirty="0"/>
          </a:p>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420888"/>
            <a:ext cx="4644008" cy="3185745"/>
          </a:xfrm>
          <a:prstGeom prst="rect">
            <a:avLst/>
          </a:prstGeom>
          <a:ln w="9525">
            <a:solidFill>
              <a:schemeClr val="tx1"/>
            </a:solidFill>
            <a:miter lim="800000"/>
            <a:headEnd/>
            <a:tailEnd/>
          </a:ln>
          <a:effectLst>
            <a:softEdge rad="112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00857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720" y="116632"/>
            <a:ext cx="8838768" cy="6571030"/>
          </a:xfrm>
          <a:prstGeom prst="rect">
            <a:avLst/>
          </a:prstGeom>
        </p:spPr>
        <p:txBody>
          <a:bodyPr wrap="square">
            <a:spAutoFit/>
          </a:bodyPr>
          <a:lstStyle/>
          <a:p>
            <a:r>
              <a:rPr lang="en-GB" sz="5400" b="1" dirty="0" smtClean="0">
                <a:solidFill>
                  <a:srgbClr val="7030A0"/>
                </a:solidFill>
                <a:effectLst>
                  <a:outerShdw blurRad="38100" dist="38100" dir="2700000" algn="tl">
                    <a:srgbClr val="000000">
                      <a:alpha val="43137"/>
                    </a:srgbClr>
                  </a:outerShdw>
                </a:effectLst>
              </a:rPr>
              <a:t>And more from David Bosch…</a:t>
            </a:r>
          </a:p>
          <a:p>
            <a:endParaRPr lang="en-GB" sz="800" b="1" dirty="0" smtClean="0"/>
          </a:p>
          <a:p>
            <a:r>
              <a:rPr lang="en-GB" sz="3000" b="1" dirty="0" smtClean="0"/>
              <a:t>In </a:t>
            </a:r>
            <a:r>
              <a:rPr lang="en-GB" sz="3000" b="1" dirty="0"/>
              <a:t>the west we have allowed ‘salvation’ to be dominant – we read the Gospels as if they were ‘long introductions to the death and resurrection of Jesus’</a:t>
            </a:r>
          </a:p>
          <a:p>
            <a:endParaRPr lang="en-GB" sz="900" dirty="0"/>
          </a:p>
          <a:p>
            <a:r>
              <a:rPr lang="en-GB" sz="3000" b="1" dirty="0">
                <a:ln w="1905"/>
                <a:solidFill>
                  <a:srgbClr val="7030A0"/>
                </a:solidFill>
                <a:effectLst>
                  <a:innerShdw blurRad="69850" dist="43180" dir="5400000">
                    <a:srgbClr val="000000">
                      <a:alpha val="65000"/>
                    </a:srgbClr>
                  </a:innerShdw>
                </a:effectLst>
              </a:rPr>
              <a:t>Holistic mission </a:t>
            </a:r>
            <a:r>
              <a:rPr lang="en-GB" sz="3000" b="1" dirty="0"/>
              <a:t>needs equal attention to the life of Jesus </a:t>
            </a:r>
          </a:p>
          <a:p>
            <a:endParaRPr lang="en-GB" sz="800" dirty="0"/>
          </a:p>
          <a:p>
            <a:pPr algn="ctr"/>
            <a:r>
              <a:rPr lang="en-GB" sz="3600" b="1" dirty="0" smtClean="0">
                <a:ln w="1905"/>
                <a:solidFill>
                  <a:srgbClr val="7030A0"/>
                </a:solidFill>
                <a:effectLst>
                  <a:innerShdw blurRad="69850" dist="43180" dir="5400000">
                    <a:srgbClr val="000000">
                      <a:alpha val="65000"/>
                    </a:srgbClr>
                  </a:innerShdw>
                </a:effectLst>
              </a:rPr>
              <a:t>To </a:t>
            </a:r>
            <a:r>
              <a:rPr lang="en-GB" sz="3600" b="1" dirty="0">
                <a:ln w="1905"/>
                <a:solidFill>
                  <a:srgbClr val="7030A0"/>
                </a:solidFill>
                <a:effectLst>
                  <a:innerShdw blurRad="69850" dist="43180" dir="5400000">
                    <a:srgbClr val="000000">
                      <a:alpha val="65000"/>
                    </a:srgbClr>
                  </a:innerShdw>
                </a:effectLst>
              </a:rPr>
              <a:t>achieve holistic mission David Bosch recommends that we take the life of Jesus more seriously</a:t>
            </a:r>
          </a:p>
        </p:txBody>
      </p:sp>
    </p:spTree>
    <p:extLst>
      <p:ext uri="{BB962C8B-B14F-4D97-AF65-F5344CB8AC3E}">
        <p14:creationId xmlns:p14="http://schemas.microsoft.com/office/powerpoint/2010/main" val="4275352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75240" cy="1371600"/>
          </a:xfrm>
        </p:spPr>
        <p:txBody>
          <a:bodyPr>
            <a:normAutofit fontScale="90000"/>
          </a:bodyPr>
          <a:lstStyle/>
          <a:p>
            <a:r>
              <a:rPr lang="en-GB" b="1" dirty="0" smtClean="0">
                <a:solidFill>
                  <a:srgbClr val="7030A0"/>
                </a:solidFill>
              </a:rPr>
              <a:t>TAKING THE LIFE OF JESUS SERIOUSLY = Venturesome </a:t>
            </a:r>
            <a:r>
              <a:rPr lang="en-GB" b="1" dirty="0" smtClean="0">
                <a:solidFill>
                  <a:srgbClr val="7030A0"/>
                </a:solidFill>
              </a:rPr>
              <a:t>love </a:t>
            </a:r>
            <a:endParaRPr lang="en-GB" b="1" dirty="0">
              <a:solidFill>
                <a:srgbClr val="7030A0"/>
              </a:solidFill>
            </a:endParaRPr>
          </a:p>
        </p:txBody>
      </p:sp>
      <p:sp>
        <p:nvSpPr>
          <p:cNvPr id="3" name="Content Placeholder 2"/>
          <p:cNvSpPr>
            <a:spLocks noGrp="1"/>
          </p:cNvSpPr>
          <p:nvPr>
            <p:ph idx="1"/>
          </p:nvPr>
        </p:nvSpPr>
        <p:spPr>
          <a:xfrm>
            <a:off x="457200" y="1752600"/>
            <a:ext cx="8147248" cy="4373563"/>
          </a:xfrm>
        </p:spPr>
        <p:txBody>
          <a:bodyPr>
            <a:normAutofit/>
          </a:bodyPr>
          <a:lstStyle/>
          <a:p>
            <a:r>
              <a:rPr lang="en-GB" sz="4000" b="1" dirty="0">
                <a:solidFill>
                  <a:schemeClr val="tx1">
                    <a:lumMod val="95000"/>
                    <a:lumOff val="5000"/>
                  </a:schemeClr>
                </a:solidFill>
              </a:rPr>
              <a:t>Discipleship </a:t>
            </a:r>
            <a:r>
              <a:rPr lang="en-GB" sz="4000" b="1" dirty="0" smtClean="0">
                <a:solidFill>
                  <a:schemeClr val="tx1">
                    <a:lumMod val="95000"/>
                    <a:lumOff val="5000"/>
                  </a:schemeClr>
                </a:solidFill>
              </a:rPr>
              <a:t>of the venturesome love type involves more than doing jobs  </a:t>
            </a:r>
            <a:r>
              <a:rPr lang="en-GB" sz="4000" b="1" dirty="0" smtClean="0">
                <a:solidFill>
                  <a:schemeClr val="tx1">
                    <a:lumMod val="95000"/>
                    <a:lumOff val="5000"/>
                  </a:schemeClr>
                </a:solidFill>
              </a:rPr>
              <a:t>in church!</a:t>
            </a:r>
            <a:r>
              <a:rPr lang="en-GB" sz="4000" b="1" dirty="0">
                <a:solidFill>
                  <a:schemeClr val="tx1">
                    <a:lumMod val="95000"/>
                    <a:lumOff val="5000"/>
                  </a:schemeClr>
                </a:solidFill>
              </a:rPr>
              <a:t/>
            </a:r>
            <a:br>
              <a:rPr lang="en-GB" sz="4000" b="1" dirty="0">
                <a:solidFill>
                  <a:schemeClr val="tx1">
                    <a:lumMod val="95000"/>
                    <a:lumOff val="5000"/>
                  </a:schemeClr>
                </a:solidFill>
              </a:rPr>
            </a:br>
            <a:endParaRPr lang="en-GB" sz="900" b="1" dirty="0" smtClean="0">
              <a:solidFill>
                <a:schemeClr val="tx1">
                  <a:lumMod val="95000"/>
                  <a:lumOff val="5000"/>
                </a:schemeClr>
              </a:solidFill>
            </a:endParaRPr>
          </a:p>
          <a:p>
            <a:r>
              <a:rPr lang="en-GB" sz="4000" b="1" dirty="0" smtClean="0">
                <a:solidFill>
                  <a:schemeClr val="tx1">
                    <a:lumMod val="95000"/>
                    <a:lumOff val="5000"/>
                  </a:schemeClr>
                </a:solidFill>
              </a:rPr>
              <a:t>Could I? Should I? Could </a:t>
            </a:r>
            <a:r>
              <a:rPr lang="en-GB" sz="4000" b="1" dirty="0" smtClean="0">
                <a:solidFill>
                  <a:schemeClr val="tx1">
                    <a:lumMod val="95000"/>
                    <a:lumOff val="5000"/>
                  </a:schemeClr>
                </a:solidFill>
              </a:rPr>
              <a:t>we? Should we?  The first </a:t>
            </a:r>
            <a:r>
              <a:rPr lang="en-GB" sz="4000" b="1" dirty="0" smtClean="0">
                <a:solidFill>
                  <a:schemeClr val="tx1">
                    <a:lumMod val="95000"/>
                    <a:lumOff val="5000"/>
                  </a:schemeClr>
                </a:solidFill>
              </a:rPr>
              <a:t>steps </a:t>
            </a:r>
            <a:r>
              <a:rPr lang="en-GB" sz="4000" b="1" dirty="0" smtClean="0">
                <a:solidFill>
                  <a:schemeClr val="tx1">
                    <a:lumMod val="95000"/>
                    <a:lumOff val="5000"/>
                  </a:schemeClr>
                </a:solidFill>
              </a:rPr>
              <a:t>of venturesome love</a:t>
            </a:r>
            <a:endParaRPr lang="en-GB" sz="4000" b="1" dirty="0">
              <a:solidFill>
                <a:schemeClr val="tx1">
                  <a:lumMod val="95000"/>
                  <a:lumOff val="5000"/>
                </a:schemeClr>
              </a:solidFill>
            </a:endParaRPr>
          </a:p>
        </p:txBody>
      </p:sp>
    </p:spTree>
    <p:extLst>
      <p:ext uri="{BB962C8B-B14F-4D97-AF65-F5344CB8AC3E}">
        <p14:creationId xmlns:p14="http://schemas.microsoft.com/office/powerpoint/2010/main" val="38642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891680"/>
          </a:xfrm>
        </p:spPr>
        <p:txBody>
          <a:bodyPr>
            <a:noAutofit/>
          </a:bodyPr>
          <a:lstStyle/>
          <a:p>
            <a:r>
              <a:rPr lang="en-GB" sz="4800" b="1" dirty="0" smtClean="0">
                <a:solidFill>
                  <a:schemeClr val="tx1">
                    <a:lumMod val="85000"/>
                    <a:lumOff val="15000"/>
                  </a:schemeClr>
                </a:solidFill>
              </a:rPr>
              <a:t>Getting a clue from Calendar girls! Journeying out</a:t>
            </a:r>
            <a:endParaRPr lang="en-GB" sz="4800" b="1" dirty="0">
              <a:solidFill>
                <a:schemeClr val="tx1">
                  <a:lumMod val="85000"/>
                  <a:lumOff val="15000"/>
                </a:schemeClr>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780928"/>
            <a:ext cx="8686800" cy="2957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8217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
            <a:ext cx="8964488" cy="764704"/>
          </a:xfrm>
        </p:spPr>
        <p:txBody>
          <a:bodyPr/>
          <a:lstStyle/>
          <a:p>
            <a:pPr eaLnBrk="1" fontAlgn="auto" hangingPunct="1">
              <a:spcAft>
                <a:spcPts val="0"/>
              </a:spcAft>
              <a:defRPr/>
            </a:pPr>
            <a:r>
              <a:rPr lang="en-GB" dirty="0" smtClean="0"/>
              <a:t> </a:t>
            </a:r>
            <a:r>
              <a:rPr lang="en-GB" sz="4000" b="1" dirty="0" smtClean="0">
                <a:solidFill>
                  <a:srgbClr val="7030A0"/>
                </a:solidFill>
                <a:latin typeface="Arial" pitchFamily="34" charset="0"/>
                <a:cs typeface="Arial" pitchFamily="34" charset="0"/>
              </a:rPr>
              <a:t>Sewing machines to Zimbabwe</a:t>
            </a:r>
          </a:p>
        </p:txBody>
      </p:sp>
      <p:sp>
        <p:nvSpPr>
          <p:cNvPr id="5123" name="Rectangle 3"/>
          <p:cNvSpPr>
            <a:spLocks noGrp="1" noChangeArrowheads="1"/>
          </p:cNvSpPr>
          <p:nvPr>
            <p:ph idx="1"/>
          </p:nvPr>
        </p:nvSpPr>
        <p:spPr>
          <a:xfrm>
            <a:off x="179512" y="1124744"/>
            <a:ext cx="8713092" cy="5617046"/>
          </a:xfrm>
        </p:spPr>
        <p:txBody>
          <a:bodyPr rtlCol="0">
            <a:normAutofit/>
          </a:bodyPr>
          <a:lstStyle/>
          <a:p>
            <a:pPr eaLnBrk="1" fontAlgn="auto" hangingPunct="1">
              <a:lnSpc>
                <a:spcPct val="80000"/>
              </a:lnSpc>
              <a:spcAft>
                <a:spcPts val="0"/>
              </a:spcAft>
              <a:buFont typeface="Arial" pitchFamily="34" charset="0"/>
              <a:buChar char="•"/>
              <a:defRPr/>
            </a:pPr>
            <a:r>
              <a:rPr lang="en-GB" sz="3200" b="1" dirty="0" smtClean="0">
                <a:latin typeface="Arial" pitchFamily="34" charset="0"/>
                <a:ea typeface="Dotum" pitchFamily="34" charset="-127"/>
                <a:cs typeface="Arial" pitchFamily="34" charset="0"/>
              </a:rPr>
              <a:t>Initial internal conversation … “Could we? Should we?” i.e. an invitation</a:t>
            </a:r>
          </a:p>
          <a:p>
            <a:pPr marL="114300" indent="0" eaLnBrk="1" fontAlgn="auto" hangingPunct="1">
              <a:lnSpc>
                <a:spcPct val="80000"/>
              </a:lnSpc>
              <a:spcAft>
                <a:spcPts val="0"/>
              </a:spcAft>
              <a:buFont typeface="Arial" pitchFamily="34" charset="0"/>
              <a:buNone/>
              <a:defRPr/>
            </a:pPr>
            <a:endParaRPr lang="en-GB" sz="1200" b="1" dirty="0" smtClean="0">
              <a:latin typeface="Arial" pitchFamily="34" charset="0"/>
              <a:ea typeface="Dotum" pitchFamily="34" charset="-127"/>
              <a:cs typeface="Arial" pitchFamily="34" charset="0"/>
            </a:endParaRPr>
          </a:p>
          <a:p>
            <a:pPr eaLnBrk="1" fontAlgn="auto" hangingPunct="1">
              <a:lnSpc>
                <a:spcPct val="80000"/>
              </a:lnSpc>
              <a:spcAft>
                <a:spcPts val="0"/>
              </a:spcAft>
              <a:buFont typeface="Arial" pitchFamily="34" charset="0"/>
              <a:buChar char="•"/>
              <a:defRPr/>
            </a:pPr>
            <a:r>
              <a:rPr lang="en-GB" sz="3200" b="1" dirty="0" smtClean="0">
                <a:latin typeface="Arial" pitchFamily="34" charset="0"/>
                <a:ea typeface="Dotum" pitchFamily="34" charset="-127"/>
                <a:cs typeface="Arial" pitchFamily="34" charset="0"/>
              </a:rPr>
              <a:t>Anxieties are named and assessed</a:t>
            </a:r>
          </a:p>
          <a:p>
            <a:pPr marL="114300" indent="0" eaLnBrk="1" fontAlgn="auto" hangingPunct="1">
              <a:lnSpc>
                <a:spcPct val="80000"/>
              </a:lnSpc>
              <a:spcAft>
                <a:spcPts val="0"/>
              </a:spcAft>
              <a:buFont typeface="Arial" pitchFamily="34" charset="0"/>
              <a:buNone/>
              <a:defRPr/>
            </a:pPr>
            <a:endParaRPr lang="en-GB" sz="1200" b="1" dirty="0" smtClean="0">
              <a:latin typeface="Arial" pitchFamily="34" charset="0"/>
              <a:ea typeface="Dotum" pitchFamily="34" charset="-127"/>
              <a:cs typeface="Arial" pitchFamily="34" charset="0"/>
            </a:endParaRPr>
          </a:p>
          <a:p>
            <a:pPr eaLnBrk="1" fontAlgn="auto" hangingPunct="1">
              <a:lnSpc>
                <a:spcPct val="80000"/>
              </a:lnSpc>
              <a:spcAft>
                <a:spcPts val="0"/>
              </a:spcAft>
              <a:buFont typeface="Arial" pitchFamily="34" charset="0"/>
              <a:buChar char="•"/>
              <a:defRPr/>
            </a:pPr>
            <a:endParaRPr lang="en-GB" sz="1200" b="1" dirty="0" smtClean="0">
              <a:latin typeface="Arial" pitchFamily="34" charset="0"/>
              <a:ea typeface="Dotum" pitchFamily="34" charset="-127"/>
              <a:cs typeface="Arial" pitchFamily="34" charset="0"/>
            </a:endParaRPr>
          </a:p>
          <a:p>
            <a:pPr eaLnBrk="1" fontAlgn="auto" hangingPunct="1">
              <a:lnSpc>
                <a:spcPct val="80000"/>
              </a:lnSpc>
              <a:spcAft>
                <a:spcPts val="0"/>
              </a:spcAft>
              <a:buFont typeface="Arial" pitchFamily="34" charset="0"/>
              <a:buChar char="•"/>
              <a:defRPr/>
            </a:pPr>
            <a:r>
              <a:rPr lang="en-GB" sz="3200" b="1" dirty="0" smtClean="0">
                <a:latin typeface="Arial" pitchFamily="34" charset="0"/>
                <a:ea typeface="Dotum" pitchFamily="34" charset="-127"/>
                <a:cs typeface="Arial" pitchFamily="34" charset="0"/>
              </a:rPr>
              <a:t>Gives a story rich life - just what jaded consumers are looking for! (Pine and Gilmore “The Experience Economy”)</a:t>
            </a:r>
          </a:p>
          <a:p>
            <a:pPr eaLnBrk="1" fontAlgn="auto" hangingPunct="1">
              <a:lnSpc>
                <a:spcPct val="80000"/>
              </a:lnSpc>
              <a:spcAft>
                <a:spcPts val="0"/>
              </a:spcAft>
              <a:buFont typeface="Arial" pitchFamily="34" charset="0"/>
              <a:buChar char="•"/>
              <a:defRPr/>
            </a:pPr>
            <a:endParaRPr lang="en-GB" sz="1200" b="1" dirty="0" smtClean="0">
              <a:latin typeface="Arial" pitchFamily="34" charset="0"/>
              <a:ea typeface="Dotum" pitchFamily="34" charset="-127"/>
              <a:cs typeface="Arial" pitchFamily="34" charset="0"/>
            </a:endParaRPr>
          </a:p>
          <a:p>
            <a:pPr eaLnBrk="1" fontAlgn="auto" hangingPunct="1">
              <a:lnSpc>
                <a:spcPct val="80000"/>
              </a:lnSpc>
              <a:spcAft>
                <a:spcPts val="0"/>
              </a:spcAft>
              <a:buFont typeface="Arial" pitchFamily="34" charset="0"/>
              <a:buChar char="•"/>
              <a:defRPr/>
            </a:pPr>
            <a:r>
              <a:rPr lang="en-GB" sz="3200" b="1" dirty="0" smtClean="0">
                <a:latin typeface="Arial" pitchFamily="34" charset="0"/>
                <a:ea typeface="Dotum" pitchFamily="34" charset="-127"/>
                <a:cs typeface="Arial" pitchFamily="34" charset="0"/>
              </a:rPr>
              <a:t>An encounter with the raw abrasive side of life… Prayer </a:t>
            </a:r>
            <a:r>
              <a:rPr lang="en-GB" sz="3200" b="1" dirty="0" smtClean="0">
                <a:latin typeface="Arial" pitchFamily="34" charset="0"/>
                <a:ea typeface="Dotum" pitchFamily="34" charset="-127"/>
                <a:cs typeface="Arial" pitchFamily="34" charset="0"/>
              </a:rPr>
              <a:t>‘God help me’, ‘God please help them’ - a ‘thin place’ where only a tissue separates from a sense of God’s presence</a:t>
            </a:r>
          </a:p>
        </p:txBody>
      </p:sp>
    </p:spTree>
    <p:extLst>
      <p:ext uri="{BB962C8B-B14F-4D97-AF65-F5344CB8AC3E}">
        <p14:creationId xmlns:p14="http://schemas.microsoft.com/office/powerpoint/2010/main" val="150516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12" y="152718"/>
            <a:ext cx="8784976" cy="756002"/>
          </a:xfrm>
        </p:spPr>
        <p:txBody>
          <a:bodyPr>
            <a:noAutofit/>
          </a:bodyPr>
          <a:lstStyle/>
          <a:p>
            <a:pPr eaLnBrk="1" fontAlgn="auto" hangingPunct="1">
              <a:spcAft>
                <a:spcPts val="0"/>
              </a:spcAft>
              <a:defRPr/>
            </a:pPr>
            <a:r>
              <a:rPr lang="en-GB" sz="4000" b="1" dirty="0" smtClean="0">
                <a:solidFill>
                  <a:srgbClr val="7030A0"/>
                </a:solidFill>
                <a:latin typeface="Arial" pitchFamily="34" charset="0"/>
                <a:cs typeface="Arial" pitchFamily="34" charset="0"/>
              </a:rPr>
              <a:t>Sewing machines to Zimbabwe</a:t>
            </a:r>
          </a:p>
        </p:txBody>
      </p:sp>
      <p:sp>
        <p:nvSpPr>
          <p:cNvPr id="6147" name="Rectangle 3"/>
          <p:cNvSpPr>
            <a:spLocks noGrp="1" noChangeArrowheads="1"/>
          </p:cNvSpPr>
          <p:nvPr>
            <p:ph idx="1"/>
          </p:nvPr>
        </p:nvSpPr>
        <p:spPr>
          <a:xfrm>
            <a:off x="107950" y="980729"/>
            <a:ext cx="8856538" cy="5420072"/>
          </a:xfrm>
        </p:spPr>
        <p:txBody>
          <a:bodyPr rtlCol="0">
            <a:normAutofit/>
          </a:bodyPr>
          <a:lstStyle/>
          <a:p>
            <a:pPr eaLnBrk="1" fontAlgn="auto" hangingPunct="1">
              <a:spcAft>
                <a:spcPts val="0"/>
              </a:spcAft>
              <a:buFont typeface="Arial" pitchFamily="34" charset="0"/>
              <a:buChar char="•"/>
              <a:defRPr/>
            </a:pPr>
            <a:r>
              <a:rPr lang="en-GB" sz="2800" b="1" dirty="0" smtClean="0">
                <a:latin typeface="Arial" pitchFamily="34" charset="0"/>
                <a:ea typeface="Dotum" pitchFamily="34" charset="-127"/>
                <a:cs typeface="Arial" pitchFamily="34" charset="0"/>
              </a:rPr>
              <a:t>Informs decisions across generations</a:t>
            </a:r>
          </a:p>
          <a:p>
            <a:pPr marL="114300" indent="0" eaLnBrk="1" fontAlgn="auto" hangingPunct="1">
              <a:spcAft>
                <a:spcPts val="0"/>
              </a:spcAft>
              <a:buFont typeface="Arial" pitchFamily="34" charset="0"/>
              <a:buNone/>
              <a:defRPr/>
            </a:pPr>
            <a:endParaRPr lang="en-GB" sz="1200" b="1" dirty="0" smtClean="0">
              <a:latin typeface="Arial" pitchFamily="34" charset="0"/>
              <a:ea typeface="Dotum" pitchFamily="34" charset="-127"/>
              <a:cs typeface="Arial" pitchFamily="34" charset="0"/>
            </a:endParaRPr>
          </a:p>
          <a:p>
            <a:pPr eaLnBrk="1" fontAlgn="auto" hangingPunct="1">
              <a:spcAft>
                <a:spcPts val="0"/>
              </a:spcAft>
              <a:buFont typeface="Arial" pitchFamily="34" charset="0"/>
              <a:buChar char="•"/>
              <a:defRPr/>
            </a:pPr>
            <a:r>
              <a:rPr lang="en-GB" sz="2800" b="1" dirty="0" smtClean="0">
                <a:latin typeface="Arial" pitchFamily="34" charset="0"/>
                <a:ea typeface="Dotum" pitchFamily="34" charset="-127"/>
                <a:cs typeface="Arial" pitchFamily="34" charset="0"/>
              </a:rPr>
              <a:t>Enables us to see the ‘face of the other’ (</a:t>
            </a:r>
            <a:r>
              <a:rPr lang="en-GB" sz="2800" b="1" dirty="0" err="1" smtClean="0">
                <a:latin typeface="Arial" pitchFamily="34" charset="0"/>
                <a:ea typeface="Dotum" pitchFamily="34" charset="-127"/>
                <a:cs typeface="Arial" pitchFamily="34" charset="0"/>
              </a:rPr>
              <a:t>Lévinas</a:t>
            </a:r>
            <a:r>
              <a:rPr lang="en-GB" sz="2800" b="1" dirty="0" smtClean="0">
                <a:latin typeface="Arial" pitchFamily="34" charset="0"/>
                <a:ea typeface="Dotum" pitchFamily="34" charset="-127"/>
                <a:cs typeface="Arial" pitchFamily="34" charset="0"/>
              </a:rPr>
              <a:t>) counters prejudice, blaming, and over hasty judgements – a </a:t>
            </a:r>
            <a:r>
              <a:rPr lang="en-GB" sz="2800" b="1" i="1" dirty="0" smtClean="0">
                <a:latin typeface="Arial" pitchFamily="34" charset="0"/>
                <a:ea typeface="Dotum" pitchFamily="34" charset="-127"/>
                <a:cs typeface="Arial" pitchFamily="34" charset="0"/>
              </a:rPr>
              <a:t>disclosure</a:t>
            </a:r>
            <a:r>
              <a:rPr lang="en-GB" sz="2800" b="1" dirty="0" smtClean="0">
                <a:latin typeface="Arial" pitchFamily="34" charset="0"/>
                <a:ea typeface="Dotum" pitchFamily="34" charset="-127"/>
                <a:cs typeface="Arial" pitchFamily="34" charset="0"/>
              </a:rPr>
              <a:t> moment </a:t>
            </a:r>
          </a:p>
          <a:p>
            <a:pPr eaLnBrk="1" fontAlgn="auto" hangingPunct="1">
              <a:spcAft>
                <a:spcPts val="0"/>
              </a:spcAft>
              <a:buFont typeface="Arial" pitchFamily="34" charset="0"/>
              <a:buChar char="•"/>
              <a:defRPr/>
            </a:pPr>
            <a:endParaRPr lang="en-GB" sz="1200" b="1" dirty="0" smtClean="0">
              <a:latin typeface="Arial" pitchFamily="34" charset="0"/>
              <a:ea typeface="Dotum" pitchFamily="34" charset="-127"/>
              <a:cs typeface="Arial" pitchFamily="34" charset="0"/>
            </a:endParaRPr>
          </a:p>
          <a:p>
            <a:pPr eaLnBrk="1" fontAlgn="auto" hangingPunct="1">
              <a:spcAft>
                <a:spcPts val="0"/>
              </a:spcAft>
              <a:buFont typeface="Arial" pitchFamily="34" charset="0"/>
              <a:buChar char="•"/>
              <a:defRPr/>
            </a:pPr>
            <a:r>
              <a:rPr lang="en-GB" sz="2800" b="1" dirty="0" smtClean="0">
                <a:latin typeface="Arial" pitchFamily="34" charset="0"/>
                <a:ea typeface="Dotum" pitchFamily="34" charset="-127"/>
                <a:cs typeface="Arial" pitchFamily="34" charset="0"/>
              </a:rPr>
              <a:t>Significance of being ‘ordinary’</a:t>
            </a:r>
          </a:p>
          <a:p>
            <a:pPr eaLnBrk="1" fontAlgn="auto" hangingPunct="1">
              <a:spcAft>
                <a:spcPts val="0"/>
              </a:spcAft>
              <a:buFont typeface="Arial" pitchFamily="34" charset="0"/>
              <a:buChar char="•"/>
              <a:defRPr/>
            </a:pPr>
            <a:endParaRPr lang="en-GB" sz="1200" b="1" dirty="0" smtClean="0">
              <a:latin typeface="Arial" pitchFamily="34" charset="0"/>
              <a:ea typeface="Dotum" pitchFamily="34" charset="-127"/>
              <a:cs typeface="Arial" pitchFamily="34" charset="0"/>
            </a:endParaRPr>
          </a:p>
          <a:p>
            <a:pPr eaLnBrk="1" fontAlgn="auto" hangingPunct="1">
              <a:spcAft>
                <a:spcPts val="0"/>
              </a:spcAft>
              <a:buFont typeface="Arial" pitchFamily="34" charset="0"/>
              <a:buChar char="•"/>
              <a:defRPr/>
            </a:pPr>
            <a:r>
              <a:rPr lang="en-GB" sz="2800" b="1" dirty="0" smtClean="0">
                <a:latin typeface="Arial" pitchFamily="34" charset="0"/>
                <a:ea typeface="Dotum" pitchFamily="34" charset="-127"/>
                <a:cs typeface="Arial" pitchFamily="34" charset="0"/>
              </a:rPr>
              <a:t> </a:t>
            </a:r>
            <a:r>
              <a:rPr lang="en-GB" sz="2800" dirty="0" smtClean="0">
                <a:latin typeface="Arial" pitchFamily="34" charset="0"/>
                <a:ea typeface="Dotum" pitchFamily="34" charset="-127"/>
                <a:cs typeface="Arial" pitchFamily="34" charset="0"/>
              </a:rPr>
              <a:t>The</a:t>
            </a:r>
            <a:r>
              <a:rPr lang="en-GB" sz="2800" b="1" dirty="0" smtClean="0">
                <a:latin typeface="Arial" pitchFamily="34" charset="0"/>
                <a:ea typeface="Dotum" pitchFamily="34" charset="-127"/>
                <a:cs typeface="Arial" pitchFamily="34" charset="0"/>
              </a:rPr>
              <a:t> </a:t>
            </a:r>
            <a:r>
              <a:rPr lang="en-GB" sz="2800" b="1" dirty="0" smtClean="0">
                <a:latin typeface="Arial" pitchFamily="34" charset="0"/>
                <a:ea typeface="Dotum" pitchFamily="34" charset="-127"/>
                <a:cs typeface="Arial" pitchFamily="34" charset="0"/>
              </a:rPr>
              <a:t>need to be a more ‘moral self</a:t>
            </a:r>
            <a:r>
              <a:rPr lang="en-GB" sz="2800" b="1" dirty="0" smtClean="0">
                <a:latin typeface="Arial" pitchFamily="34" charset="0"/>
                <a:ea typeface="Dotum" pitchFamily="34" charset="-127"/>
                <a:cs typeface="Arial" pitchFamily="34" charset="0"/>
              </a:rPr>
              <a:t>’?</a:t>
            </a:r>
            <a:endParaRPr lang="en-GB" sz="2800" b="1" dirty="0" smtClean="0">
              <a:latin typeface="Arial" pitchFamily="34" charset="0"/>
              <a:ea typeface="Dotum" pitchFamily="34" charset="-127"/>
              <a:cs typeface="Arial" pitchFamily="34" charset="0"/>
            </a:endParaRPr>
          </a:p>
          <a:p>
            <a:pPr marL="114300" indent="0" eaLnBrk="1" fontAlgn="auto" hangingPunct="1">
              <a:spcAft>
                <a:spcPts val="0"/>
              </a:spcAft>
              <a:buFont typeface="Arial" pitchFamily="34" charset="0"/>
              <a:buNone/>
              <a:defRPr/>
            </a:pPr>
            <a:endParaRPr lang="en-GB" sz="1200" b="1" dirty="0" smtClean="0">
              <a:latin typeface="Arial" pitchFamily="34" charset="0"/>
              <a:ea typeface="Dotum" pitchFamily="34" charset="-127"/>
              <a:cs typeface="Arial" pitchFamily="34" charset="0"/>
            </a:endParaRPr>
          </a:p>
          <a:p>
            <a:pPr eaLnBrk="1" fontAlgn="auto" hangingPunct="1">
              <a:spcAft>
                <a:spcPts val="0"/>
              </a:spcAft>
              <a:buFont typeface="Arial" pitchFamily="34" charset="0"/>
              <a:buChar char="•"/>
              <a:defRPr/>
            </a:pPr>
            <a:r>
              <a:rPr lang="en-GB" sz="2800" b="1" dirty="0" smtClean="0">
                <a:latin typeface="Arial" pitchFamily="34" charset="0"/>
                <a:ea typeface="Dotum" pitchFamily="34" charset="-127"/>
                <a:cs typeface="Arial" pitchFamily="34" charset="0"/>
              </a:rPr>
              <a:t>And we </a:t>
            </a:r>
            <a:r>
              <a:rPr lang="en-GB" sz="2800" b="1" dirty="0" smtClean="0">
                <a:latin typeface="Arial" pitchFamily="34" charset="0"/>
                <a:ea typeface="Dotum" pitchFamily="34" charset="-127"/>
                <a:cs typeface="Arial" pitchFamily="34" charset="0"/>
              </a:rPr>
              <a:t>discover our need of God – </a:t>
            </a:r>
            <a:r>
              <a:rPr lang="en-GB" sz="2800" b="1" dirty="0" smtClean="0">
                <a:latin typeface="Arial" pitchFamily="34" charset="0"/>
                <a:ea typeface="Dotum" pitchFamily="34" charset="-127"/>
                <a:cs typeface="Arial" pitchFamily="34" charset="0"/>
              </a:rPr>
              <a:t>because we step out of the comfort of the playpen! </a:t>
            </a:r>
          </a:p>
          <a:p>
            <a:pPr eaLnBrk="1" fontAlgn="auto" hangingPunct="1">
              <a:spcAft>
                <a:spcPts val="0"/>
              </a:spcAft>
              <a:buFont typeface="Arial" pitchFamily="34" charset="0"/>
              <a:buChar char="•"/>
              <a:defRPr/>
            </a:pPr>
            <a:endParaRPr lang="en-GB" sz="2800" dirty="0" smtClean="0">
              <a:latin typeface="Dotum" pitchFamily="34" charset="-127"/>
              <a:ea typeface="Dotum" pitchFamily="34" charset="-127"/>
            </a:endParaRPr>
          </a:p>
          <a:p>
            <a:pPr eaLnBrk="1" fontAlgn="auto" hangingPunct="1">
              <a:spcAft>
                <a:spcPts val="0"/>
              </a:spcAft>
              <a:buFont typeface="Wingdings" pitchFamily="2" charset="2"/>
              <a:buNone/>
              <a:defRPr/>
            </a:pPr>
            <a:endParaRPr lang="en-GB" dirty="0" smtClean="0"/>
          </a:p>
        </p:txBody>
      </p:sp>
    </p:spTree>
    <p:extLst>
      <p:ext uri="{BB962C8B-B14F-4D97-AF65-F5344CB8AC3E}">
        <p14:creationId xmlns:p14="http://schemas.microsoft.com/office/powerpoint/2010/main" val="4177226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31150" cy="2628900"/>
          </a:xfrm>
        </p:spPr>
        <p:txBody>
          <a:bodyPr>
            <a:normAutofit/>
          </a:bodyPr>
          <a:lstStyle/>
          <a:p>
            <a:pPr>
              <a:defRPr/>
            </a:pPr>
            <a:r>
              <a:rPr lang="en-GB" b="1" dirty="0" smtClean="0">
                <a:solidFill>
                  <a:srgbClr val="7030A0"/>
                </a:solidFill>
                <a:latin typeface="+mn-lt"/>
              </a:rPr>
              <a:t>PS  </a:t>
            </a:r>
            <a:r>
              <a:rPr lang="en-GB" b="1" cap="none" dirty="0" smtClean="0">
                <a:solidFill>
                  <a:srgbClr val="7030A0"/>
                </a:solidFill>
                <a:latin typeface="+mn-lt"/>
              </a:rPr>
              <a:t>A much underestimated force in the world is the power of a radicalised older woman!</a:t>
            </a:r>
            <a:br>
              <a:rPr lang="en-GB" b="1" cap="none" dirty="0" smtClean="0">
                <a:solidFill>
                  <a:srgbClr val="7030A0"/>
                </a:solidFill>
                <a:latin typeface="+mn-lt"/>
              </a:rPr>
            </a:br>
            <a:endParaRPr lang="en-GB" b="1" dirty="0">
              <a:solidFill>
                <a:srgbClr val="7030A0"/>
              </a:solidFill>
              <a:latin typeface="+mn-lt"/>
            </a:endParaRPr>
          </a:p>
        </p:txBody>
      </p:sp>
      <p:pic>
        <p:nvPicPr>
          <p:cNvPr id="34820" name="Picture 4" descr="Image result for older woman blac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852936"/>
            <a:ext cx="3382963"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752600"/>
            <a:ext cx="8075240" cy="4373563"/>
          </a:xfrm>
        </p:spPr>
        <p:txBody>
          <a:bodyPr/>
          <a:lstStyle/>
          <a:p>
            <a:endParaRPr lang="en-GB" dirty="0"/>
          </a:p>
        </p:txBody>
      </p:sp>
    </p:spTree>
    <p:extLst>
      <p:ext uri="{BB962C8B-B14F-4D97-AF65-F5344CB8AC3E}">
        <p14:creationId xmlns:p14="http://schemas.microsoft.com/office/powerpoint/2010/main" val="2815922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79512" y="260648"/>
            <a:ext cx="8964488" cy="6597352"/>
          </a:xfrm>
        </p:spPr>
        <p:txBody>
          <a:bodyPr>
            <a:normAutofit fontScale="92500"/>
          </a:bodyPr>
          <a:lstStyle/>
          <a:p>
            <a:pPr marL="0" indent="0">
              <a:buNone/>
            </a:pPr>
            <a:r>
              <a:rPr lang="en-GB" sz="3400" b="1" dirty="0" smtClean="0">
                <a:latin typeface="Aharoni" pitchFamily="2" charset="-79"/>
                <a:cs typeface="Aharoni" pitchFamily="2" charset="-79"/>
              </a:rPr>
              <a:t>“I suspect I started to volunteer to serve breakfast to the homeless as a way of being a more faithful disciple.  I did not volunteer to have my heart broken.  </a:t>
            </a:r>
          </a:p>
          <a:p>
            <a:pPr marL="0" indent="0">
              <a:buNone/>
            </a:pPr>
            <a:endParaRPr lang="en-GB" sz="1600" dirty="0">
              <a:latin typeface="Aharoni" pitchFamily="2" charset="-79"/>
              <a:cs typeface="Aharoni" pitchFamily="2" charset="-79"/>
            </a:endParaRPr>
          </a:p>
          <a:p>
            <a:pPr marL="0" indent="0">
              <a:buNone/>
            </a:pPr>
            <a:r>
              <a:rPr lang="en-GB" sz="3400" b="1" dirty="0" smtClean="0">
                <a:latin typeface="Aharoni" pitchFamily="2" charset="-79"/>
                <a:cs typeface="Aharoni" pitchFamily="2" charset="-79"/>
              </a:rPr>
              <a:t>However, at the basement door I have come not to a greater confidence in my own good works, but to a deeper awareness of my personal sins and my complicity in sinful systems, as well as to a greater dependence on the grace of Jesus Christ...  </a:t>
            </a:r>
          </a:p>
          <a:p>
            <a:pPr marL="0" indent="0">
              <a:buNone/>
            </a:pPr>
            <a:endParaRPr lang="en-GB" sz="1100" dirty="0" smtClean="0"/>
          </a:p>
          <a:p>
            <a:pPr marL="0" indent="0">
              <a:buNone/>
            </a:pPr>
            <a:r>
              <a:rPr lang="en-GB" sz="3400" dirty="0" smtClean="0">
                <a:latin typeface="Aharoni" pitchFamily="2" charset="-79"/>
                <a:cs typeface="Aharoni" pitchFamily="2" charset="-79"/>
              </a:rPr>
              <a:t> </a:t>
            </a:r>
          </a:p>
          <a:p>
            <a:pPr marL="0" indent="0">
              <a:buNone/>
            </a:pPr>
            <a:endParaRPr lang="en-GB" sz="1100" dirty="0" smtClean="0"/>
          </a:p>
        </p:txBody>
      </p:sp>
    </p:spTree>
    <p:extLst>
      <p:ext uri="{BB962C8B-B14F-4D97-AF65-F5344CB8AC3E}">
        <p14:creationId xmlns:p14="http://schemas.microsoft.com/office/powerpoint/2010/main" val="38397472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41</TotalTime>
  <Words>653</Words>
  <Application>Microsoft Office PowerPoint</Application>
  <PresentationFormat>On-screen Show (4:3)</PresentationFormat>
  <Paragraphs>59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Essential</vt:lpstr>
      <vt:lpstr>Journeying On and Moving Out – Finding God in a time of change</vt:lpstr>
      <vt:lpstr>David Bosch and holistic mission  HE observes ...</vt:lpstr>
      <vt:lpstr>PowerPoint Presentation</vt:lpstr>
      <vt:lpstr>TAKING THE LIFE OF JESUS SERIOUSLY = Venturesome love </vt:lpstr>
      <vt:lpstr>Getting a clue from Calendar girls! Journeying out</vt:lpstr>
      <vt:lpstr> Sewing machines to Zimbabwe</vt:lpstr>
      <vt:lpstr>Sewing machines to Zimbabwe</vt:lpstr>
      <vt:lpstr>PS  A much underestimated force in the world is the power of a radicalised older woman! </vt:lpstr>
      <vt:lpstr>PowerPoint Presentation</vt:lpstr>
      <vt:lpstr>PowerPoint Presentation</vt:lpstr>
      <vt:lpstr>PowerPoint Presentation</vt:lpstr>
      <vt:lpstr>Initial internal conversation … “Could I? Should I?” “Could we? should we?”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Journeying On and Moving Out – Finding God in a time of change</dc:title>
  <dc:creator>Ann</dc:creator>
  <cp:lastModifiedBy>Ann</cp:lastModifiedBy>
  <cp:revision>5</cp:revision>
  <cp:lastPrinted>2017-10-26T20:36:05Z</cp:lastPrinted>
  <dcterms:created xsi:type="dcterms:W3CDTF">2017-10-26T19:54:52Z</dcterms:created>
  <dcterms:modified xsi:type="dcterms:W3CDTF">2017-10-26T20:36:49Z</dcterms:modified>
</cp:coreProperties>
</file>