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70" r:id="rId7"/>
    <p:sldId id="262" r:id="rId8"/>
    <p:sldId id="271" r:id="rId9"/>
    <p:sldId id="272" r:id="rId10"/>
    <p:sldId id="273" r:id="rId11"/>
    <p:sldId id="269" r:id="rId12"/>
    <p:sldId id="263" r:id="rId13"/>
    <p:sldId id="264"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04"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31F5998-B424-497F-8221-A2D56DC1B9D9}" type="datetimeFigureOut">
              <a:rPr lang="en-GB" smtClean="0"/>
              <a:t>27/10/2017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AA60FD-2123-46C3-811C-8106191945D2}" type="slidenum">
              <a:rPr lang="en-GB" smtClean="0"/>
              <a:t>‹#›</a:t>
            </a:fld>
            <a:endParaRPr lang="en-GB"/>
          </a:p>
        </p:txBody>
      </p:sp>
    </p:spTree>
    <p:extLst>
      <p:ext uri="{BB962C8B-B14F-4D97-AF65-F5344CB8AC3E}">
        <p14:creationId xmlns:p14="http://schemas.microsoft.com/office/powerpoint/2010/main" val="506122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1F5998-B424-497F-8221-A2D56DC1B9D9}" type="datetimeFigureOut">
              <a:rPr lang="en-GB" smtClean="0"/>
              <a:t>27/10/2017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AA60FD-2123-46C3-811C-8106191945D2}" type="slidenum">
              <a:rPr lang="en-GB" smtClean="0"/>
              <a:t>‹#›</a:t>
            </a:fld>
            <a:endParaRPr lang="en-GB"/>
          </a:p>
        </p:txBody>
      </p:sp>
    </p:spTree>
    <p:extLst>
      <p:ext uri="{BB962C8B-B14F-4D97-AF65-F5344CB8AC3E}">
        <p14:creationId xmlns:p14="http://schemas.microsoft.com/office/powerpoint/2010/main" val="357860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1F5998-B424-497F-8221-A2D56DC1B9D9}" type="datetimeFigureOut">
              <a:rPr lang="en-GB" smtClean="0"/>
              <a:t>27/10/2017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AA60FD-2123-46C3-811C-8106191945D2}" type="slidenum">
              <a:rPr lang="en-GB" smtClean="0"/>
              <a:t>‹#›</a:t>
            </a:fld>
            <a:endParaRPr lang="en-GB"/>
          </a:p>
        </p:txBody>
      </p:sp>
    </p:spTree>
    <p:extLst>
      <p:ext uri="{BB962C8B-B14F-4D97-AF65-F5344CB8AC3E}">
        <p14:creationId xmlns:p14="http://schemas.microsoft.com/office/powerpoint/2010/main" val="2627704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1F5998-B424-497F-8221-A2D56DC1B9D9}" type="datetimeFigureOut">
              <a:rPr lang="en-GB" smtClean="0"/>
              <a:t>27/10/2017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AA60FD-2123-46C3-811C-8106191945D2}" type="slidenum">
              <a:rPr lang="en-GB" smtClean="0"/>
              <a:t>‹#›</a:t>
            </a:fld>
            <a:endParaRPr lang="en-GB"/>
          </a:p>
        </p:txBody>
      </p:sp>
    </p:spTree>
    <p:extLst>
      <p:ext uri="{BB962C8B-B14F-4D97-AF65-F5344CB8AC3E}">
        <p14:creationId xmlns:p14="http://schemas.microsoft.com/office/powerpoint/2010/main" val="5568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1F5998-B424-497F-8221-A2D56DC1B9D9}" type="datetimeFigureOut">
              <a:rPr lang="en-GB" smtClean="0"/>
              <a:t>27/10/2017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AA60FD-2123-46C3-811C-8106191945D2}" type="slidenum">
              <a:rPr lang="en-GB" smtClean="0"/>
              <a:t>‹#›</a:t>
            </a:fld>
            <a:endParaRPr lang="en-GB"/>
          </a:p>
        </p:txBody>
      </p:sp>
    </p:spTree>
    <p:extLst>
      <p:ext uri="{BB962C8B-B14F-4D97-AF65-F5344CB8AC3E}">
        <p14:creationId xmlns:p14="http://schemas.microsoft.com/office/powerpoint/2010/main" val="1568547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1F5998-B424-497F-8221-A2D56DC1B9D9}" type="datetimeFigureOut">
              <a:rPr lang="en-GB" smtClean="0"/>
              <a:t>27/10/2017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AA60FD-2123-46C3-811C-8106191945D2}" type="slidenum">
              <a:rPr lang="en-GB" smtClean="0"/>
              <a:t>‹#›</a:t>
            </a:fld>
            <a:endParaRPr lang="en-GB"/>
          </a:p>
        </p:txBody>
      </p:sp>
    </p:spTree>
    <p:extLst>
      <p:ext uri="{BB962C8B-B14F-4D97-AF65-F5344CB8AC3E}">
        <p14:creationId xmlns:p14="http://schemas.microsoft.com/office/powerpoint/2010/main" val="3103594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31F5998-B424-497F-8221-A2D56DC1B9D9}" type="datetimeFigureOut">
              <a:rPr lang="en-GB" smtClean="0"/>
              <a:t>27/10/2017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AA60FD-2123-46C3-811C-8106191945D2}" type="slidenum">
              <a:rPr lang="en-GB" smtClean="0"/>
              <a:t>‹#›</a:t>
            </a:fld>
            <a:endParaRPr lang="en-GB"/>
          </a:p>
        </p:txBody>
      </p:sp>
    </p:spTree>
    <p:extLst>
      <p:ext uri="{BB962C8B-B14F-4D97-AF65-F5344CB8AC3E}">
        <p14:creationId xmlns:p14="http://schemas.microsoft.com/office/powerpoint/2010/main" val="2646675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31F5998-B424-497F-8221-A2D56DC1B9D9}" type="datetimeFigureOut">
              <a:rPr lang="en-GB" smtClean="0"/>
              <a:t>27/10/2017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AA60FD-2123-46C3-811C-8106191945D2}" type="slidenum">
              <a:rPr lang="en-GB" smtClean="0"/>
              <a:t>‹#›</a:t>
            </a:fld>
            <a:endParaRPr lang="en-GB"/>
          </a:p>
        </p:txBody>
      </p:sp>
    </p:spTree>
    <p:extLst>
      <p:ext uri="{BB962C8B-B14F-4D97-AF65-F5344CB8AC3E}">
        <p14:creationId xmlns:p14="http://schemas.microsoft.com/office/powerpoint/2010/main" val="3302838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31F5998-B424-497F-8221-A2D56DC1B9D9}" type="datetimeFigureOut">
              <a:rPr lang="en-GB" smtClean="0"/>
              <a:t>27/10/2017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AA60FD-2123-46C3-811C-8106191945D2}" type="slidenum">
              <a:rPr lang="en-GB" smtClean="0"/>
              <a:t>‹#›</a:t>
            </a:fld>
            <a:endParaRPr lang="en-GB"/>
          </a:p>
        </p:txBody>
      </p:sp>
    </p:spTree>
    <p:extLst>
      <p:ext uri="{BB962C8B-B14F-4D97-AF65-F5344CB8AC3E}">
        <p14:creationId xmlns:p14="http://schemas.microsoft.com/office/powerpoint/2010/main" val="189837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1F5998-B424-497F-8221-A2D56DC1B9D9}" type="datetimeFigureOut">
              <a:rPr lang="en-GB" smtClean="0"/>
              <a:t>27/10/2017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AA60FD-2123-46C3-811C-8106191945D2}" type="slidenum">
              <a:rPr lang="en-GB" smtClean="0"/>
              <a:t>‹#›</a:t>
            </a:fld>
            <a:endParaRPr lang="en-GB"/>
          </a:p>
        </p:txBody>
      </p:sp>
    </p:spTree>
    <p:extLst>
      <p:ext uri="{BB962C8B-B14F-4D97-AF65-F5344CB8AC3E}">
        <p14:creationId xmlns:p14="http://schemas.microsoft.com/office/powerpoint/2010/main" val="2304840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1F5998-B424-497F-8221-A2D56DC1B9D9}" type="datetimeFigureOut">
              <a:rPr lang="en-GB" smtClean="0"/>
              <a:t>27/10/2017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AA60FD-2123-46C3-811C-8106191945D2}" type="slidenum">
              <a:rPr lang="en-GB" smtClean="0"/>
              <a:t>‹#›</a:t>
            </a:fld>
            <a:endParaRPr lang="en-GB"/>
          </a:p>
        </p:txBody>
      </p:sp>
    </p:spTree>
    <p:extLst>
      <p:ext uri="{BB962C8B-B14F-4D97-AF65-F5344CB8AC3E}">
        <p14:creationId xmlns:p14="http://schemas.microsoft.com/office/powerpoint/2010/main" val="1166095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1F5998-B424-497F-8221-A2D56DC1B9D9}" type="datetimeFigureOut">
              <a:rPr lang="en-GB" smtClean="0"/>
              <a:t>27/10/2017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AA60FD-2123-46C3-811C-8106191945D2}" type="slidenum">
              <a:rPr lang="en-GB" smtClean="0"/>
              <a:t>‹#›</a:t>
            </a:fld>
            <a:endParaRPr lang="en-GB"/>
          </a:p>
        </p:txBody>
      </p:sp>
    </p:spTree>
    <p:extLst>
      <p:ext uri="{BB962C8B-B14F-4D97-AF65-F5344CB8AC3E}">
        <p14:creationId xmlns:p14="http://schemas.microsoft.com/office/powerpoint/2010/main" val="3318950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1F5998-B424-497F-8221-A2D56DC1B9D9}" type="datetimeFigureOut">
              <a:rPr lang="en-GB" smtClean="0"/>
              <a:t>27/10/2017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AA60FD-2123-46C3-811C-8106191945D2}" type="slidenum">
              <a:rPr lang="en-GB" smtClean="0"/>
              <a:t>‹#›</a:t>
            </a:fld>
            <a:endParaRPr lang="en-GB"/>
          </a:p>
        </p:txBody>
      </p:sp>
    </p:spTree>
    <p:extLst>
      <p:ext uri="{BB962C8B-B14F-4D97-AF65-F5344CB8AC3E}">
        <p14:creationId xmlns:p14="http://schemas.microsoft.com/office/powerpoint/2010/main" val="3820366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altLang="zh-CN" b="1" i="0" u="none" strike="noStrike" baseline="0" smtClean="0">
                <a:latin typeface="Comic Sans MS"/>
              </a:rPr>
              <a:t>David and Goliath</a:t>
            </a:r>
            <a:endParaRPr lang="zh-CN" altLang="en-US" b="1" i="0" u="none" strike="noStrike" baseline="0" smtClean="0">
              <a:latin typeface="Comic Sans MS"/>
            </a:endParaRPr>
          </a:p>
        </p:txBody>
      </p:sp>
      <p:sp>
        <p:nvSpPr>
          <p:cNvPr id="3" name="Text Placeholder 2"/>
          <p:cNvSpPr>
            <a:spLocks noGrp="1"/>
          </p:cNvSpPr>
          <p:nvPr>
            <p:ph type="body" idx="1"/>
          </p:nvPr>
        </p:nvSpPr>
        <p:spPr/>
        <p:txBody>
          <a:bodyPr/>
          <a:lstStyle/>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449" y="1412776"/>
            <a:ext cx="8572500" cy="54742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67426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Text Placeholder 2"/>
          <p:cNvSpPr>
            <a:spLocks noGrp="1"/>
          </p:cNvSpPr>
          <p:nvPr>
            <p:ph type="body" idx="1"/>
          </p:nvPr>
        </p:nvSpPr>
        <p:spPr/>
        <p:txBody>
          <a:bodyPr>
            <a:normAutofit/>
          </a:bodyPr>
          <a:lstStyle/>
          <a:p>
            <a:pPr marL="0" indent="0" algn="ctr">
              <a:buNone/>
            </a:pPr>
            <a:r>
              <a:rPr lang="en-GB" sz="4000" b="1" dirty="0" smtClean="0">
                <a:latin typeface="Comic Sans MS" panose="030F0702030302020204" pitchFamily="66" charset="0"/>
              </a:rPr>
              <a:t>Q. Where are the ‘David-like’ signs around you in Whitstable and </a:t>
            </a:r>
            <a:r>
              <a:rPr lang="en-GB" sz="4000" b="1" dirty="0" err="1" smtClean="0">
                <a:latin typeface="Comic Sans MS" panose="030F0702030302020204" pitchFamily="66" charset="0"/>
              </a:rPr>
              <a:t>Seasalter</a:t>
            </a:r>
            <a:r>
              <a:rPr lang="en-GB" sz="4000" b="1" dirty="0" smtClean="0">
                <a:latin typeface="Comic Sans MS" panose="030F0702030302020204" pitchFamily="66" charset="0"/>
              </a:rPr>
              <a:t>? </a:t>
            </a:r>
          </a:p>
          <a:p>
            <a:pPr marL="0" indent="0" algn="ctr">
              <a:buNone/>
            </a:pPr>
            <a:r>
              <a:rPr lang="en-GB" b="1" dirty="0" smtClean="0">
                <a:latin typeface="Comic Sans MS" panose="030F0702030302020204" pitchFamily="66" charset="0"/>
              </a:rPr>
              <a:t>Make a list so we can share thoughts</a:t>
            </a:r>
            <a:endParaRPr lang="en-GB" b="1" dirty="0">
              <a:latin typeface="Comic Sans MS" panose="030F0702030302020204" pitchFamily="66" charset="0"/>
            </a:endParaRPr>
          </a:p>
        </p:txBody>
      </p:sp>
    </p:spTree>
    <p:extLst>
      <p:ext uri="{BB962C8B-B14F-4D97-AF65-F5344CB8AC3E}">
        <p14:creationId xmlns:p14="http://schemas.microsoft.com/office/powerpoint/2010/main" val="3505685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836712"/>
          </a:xfrm>
        </p:spPr>
        <p:txBody>
          <a:bodyPr>
            <a:normAutofit/>
          </a:bodyPr>
          <a:lstStyle/>
          <a:p>
            <a:r>
              <a:rPr lang="en-GB" sz="4000" b="1" dirty="0" smtClean="0"/>
              <a:t>Samuel 17, </a:t>
            </a:r>
            <a:r>
              <a:rPr lang="en-GB" sz="4000" b="1" dirty="0" err="1" smtClean="0"/>
              <a:t>vv</a:t>
            </a:r>
            <a:r>
              <a:rPr lang="en-GB" sz="4000" b="1" dirty="0" smtClean="0"/>
              <a:t> 45-50 </a:t>
            </a:r>
            <a:endParaRPr lang="en-GB" sz="4000" b="1" dirty="0"/>
          </a:p>
        </p:txBody>
      </p:sp>
      <p:sp>
        <p:nvSpPr>
          <p:cNvPr id="3" name="Text Placeholder 2"/>
          <p:cNvSpPr>
            <a:spLocks noGrp="1"/>
          </p:cNvSpPr>
          <p:nvPr>
            <p:ph type="body" idx="1"/>
          </p:nvPr>
        </p:nvSpPr>
        <p:spPr>
          <a:xfrm>
            <a:off x="107504" y="908720"/>
            <a:ext cx="8856984" cy="5832648"/>
          </a:xfrm>
        </p:spPr>
        <p:txBody>
          <a:bodyPr>
            <a:normAutofit lnSpcReduction="10000"/>
          </a:bodyPr>
          <a:lstStyle/>
          <a:p>
            <a:pPr marL="0" indent="0">
              <a:buNone/>
            </a:pPr>
            <a:r>
              <a:rPr lang="en-GB" dirty="0" smtClean="0"/>
              <a:t>David said to the Philistine, “You come to me with sword and spear and javelin; but I come to you in the name of the Lord of hosts, the God of the armies of Israel, whom you have defied. ..  When the Philistine drew nearer to meet David, David ran quickly toward the battle line to meet the Philistine.  David put his hand in his bag, took out a stone, slung it, and struck the Philistine on his forehead; the stone sank into his forehead, and he fell face down on the ground.  So David prevailed over the Philistine with a sling and a stone, striking down the Philistine and killing him; there was no sword in David’s hand.</a:t>
            </a:r>
            <a:endParaRPr lang="en-GB" dirty="0"/>
          </a:p>
        </p:txBody>
      </p:sp>
    </p:spTree>
    <p:extLst>
      <p:ext uri="{BB962C8B-B14F-4D97-AF65-F5344CB8AC3E}">
        <p14:creationId xmlns:p14="http://schemas.microsoft.com/office/powerpoint/2010/main" val="1209928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434282"/>
          </a:xfrm>
        </p:spPr>
        <p:txBody>
          <a:bodyPr>
            <a:normAutofit/>
          </a:bodyPr>
          <a:lstStyle/>
          <a:p>
            <a:pPr marR="0" rtl="0"/>
            <a:r>
              <a:rPr lang="zh-CN" altLang="en-US" b="1" i="0" u="none" strike="noStrike" baseline="0" dirty="0" smtClean="0">
                <a:latin typeface="Comic Sans MS"/>
              </a:rPr>
              <a:t/>
            </a:r>
            <a:br>
              <a:rPr lang="zh-CN" altLang="en-US" b="1" i="0" u="none" strike="noStrike" baseline="0" dirty="0" smtClean="0">
                <a:latin typeface="Comic Sans MS"/>
              </a:rPr>
            </a:br>
            <a:endParaRPr lang="zh-CN" altLang="en-US" b="1" i="0" u="none" strike="noStrike" baseline="0" dirty="0" smtClean="0">
              <a:latin typeface="Comic Sans MS"/>
            </a:endParaRPr>
          </a:p>
        </p:txBody>
      </p:sp>
      <p:sp>
        <p:nvSpPr>
          <p:cNvPr id="3" name="Text Placeholder 2"/>
          <p:cNvSpPr>
            <a:spLocks noGrp="1"/>
          </p:cNvSpPr>
          <p:nvPr>
            <p:ph type="body" idx="1"/>
          </p:nvPr>
        </p:nvSpPr>
        <p:spPr/>
        <p:txBody>
          <a:bodyPr/>
          <a:lstStyle/>
          <a:p>
            <a:pPr marL="0" indent="0" algn="ctr">
              <a:buNone/>
            </a:pPr>
            <a:r>
              <a:rPr lang="en-GB" sz="4000" b="1" dirty="0" smtClean="0">
                <a:latin typeface="Comic Sans MS" panose="030F0702030302020204" pitchFamily="66" charset="0"/>
              </a:rPr>
              <a:t>Q. What might be the light well directed actions that you could imagine as your response to the local Goliaths you identified earlier? </a:t>
            </a:r>
          </a:p>
          <a:p>
            <a:pPr marL="0" indent="0" algn="ctr">
              <a:buNone/>
            </a:pPr>
            <a:r>
              <a:rPr lang="en-GB" b="1" dirty="0" smtClean="0">
                <a:latin typeface="Comic Sans MS" panose="030F0702030302020204" pitchFamily="66" charset="0"/>
              </a:rPr>
              <a:t>Make a list so we can share thoughts</a:t>
            </a:r>
            <a:endParaRPr lang="en-GB" b="1" dirty="0">
              <a:latin typeface="Comic Sans MS" panose="030F0702030302020204" pitchFamily="66" charset="0"/>
            </a:endParaRPr>
          </a:p>
        </p:txBody>
      </p:sp>
    </p:spTree>
    <p:extLst>
      <p:ext uri="{BB962C8B-B14F-4D97-AF65-F5344CB8AC3E}">
        <p14:creationId xmlns:p14="http://schemas.microsoft.com/office/powerpoint/2010/main" val="1497125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2634"/>
          </a:xfrm>
        </p:spPr>
        <p:txBody>
          <a:bodyPr>
            <a:normAutofit/>
          </a:bodyPr>
          <a:lstStyle/>
          <a:p>
            <a:pPr marR="0" rtl="0"/>
            <a:r>
              <a:rPr lang="en-GB" altLang="zh-CN" b="1" i="0" u="none" strike="noStrike" baseline="0" dirty="0" smtClean="0">
                <a:latin typeface="Comic Sans MS"/>
              </a:rPr>
              <a:t>Q. What might be the light well directed actions that you could envisage</a:t>
            </a:r>
            <a:r>
              <a:rPr lang="zh-CN" altLang="en-US" b="1" i="0" u="none" strike="noStrike" baseline="0" dirty="0" smtClean="0">
                <a:latin typeface="Comic Sans MS"/>
              </a:rPr>
              <a:t> </a:t>
            </a:r>
            <a:r>
              <a:rPr lang="en-GB" altLang="zh-CN" b="1" i="0" u="none" strike="noStrike" baseline="0" dirty="0" smtClean="0">
                <a:latin typeface="Comic Sans MS"/>
              </a:rPr>
              <a:t>that might help give birth to God in the soul?  i.e. a ministry of awakening? Are there examples that you could learn from or even copy?</a:t>
            </a:r>
            <a:endParaRPr lang="zh-CN" altLang="en-US" b="1" i="0" u="none" strike="noStrike" baseline="0" dirty="0" smtClean="0">
              <a:latin typeface="Comic Sans MS"/>
            </a:endParaRPr>
          </a:p>
        </p:txBody>
      </p:sp>
      <p:sp>
        <p:nvSpPr>
          <p:cNvPr id="3" name="Text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025051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22714"/>
          </a:xfrm>
        </p:spPr>
        <p:txBody>
          <a:bodyPr>
            <a:normAutofit/>
          </a:bodyPr>
          <a:lstStyle/>
          <a:p>
            <a:pPr marR="0" rtl="0"/>
            <a:r>
              <a:rPr lang="en-GB" altLang="zh-CN" b="0" i="1" u="none" strike="noStrike" baseline="0" dirty="0" smtClean="0">
                <a:latin typeface="Comic Sans MS"/>
              </a:rPr>
              <a:t>The Philistines whom the Children of Israel are fighting in 1 Samuel are the equivalent of the Palestinians today. </a:t>
            </a:r>
            <a:endParaRPr lang="zh-CN" altLang="en-US" b="0" i="1" u="none" strike="noStrike" baseline="0" dirty="0" smtClean="0">
              <a:latin typeface="Comic Sans MS"/>
            </a:endParaRPr>
          </a:p>
        </p:txBody>
      </p:sp>
      <p:sp>
        <p:nvSpPr>
          <p:cNvPr id="3" name="Text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369787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48680"/>
          </a:xfrm>
        </p:spPr>
        <p:txBody>
          <a:bodyPr>
            <a:normAutofit fontScale="90000"/>
          </a:bodyPr>
          <a:lstStyle/>
          <a:p>
            <a:r>
              <a:rPr lang="zh-CN" altLang="en-US" b="1" i="0" u="none" strike="noStrike" baseline="0" dirty="0" smtClean="0">
                <a:latin typeface="Comic Sans MS"/>
              </a:rPr>
              <a:t/>
            </a:r>
            <a:br>
              <a:rPr lang="zh-CN" altLang="en-US" b="1" i="0" u="none" strike="noStrike" baseline="0" dirty="0" smtClean="0">
                <a:latin typeface="Comic Sans MS"/>
              </a:rPr>
            </a:br>
            <a:r>
              <a:rPr lang="en-GB" b="1" dirty="0" smtClean="0"/>
              <a:t>1 Samuel 17:4-11 and v16 (NRSV)</a:t>
            </a:r>
            <a:br>
              <a:rPr lang="en-GB" b="1" dirty="0" smtClean="0"/>
            </a:br>
            <a:endParaRPr lang="zh-CN" altLang="en-US" b="1" i="0" u="none" strike="noStrike" baseline="0" dirty="0" smtClean="0">
              <a:latin typeface="Comic Sans MS"/>
            </a:endParaRPr>
          </a:p>
        </p:txBody>
      </p:sp>
      <p:sp>
        <p:nvSpPr>
          <p:cNvPr id="3" name="Text Placeholder 2"/>
          <p:cNvSpPr>
            <a:spLocks noGrp="1"/>
          </p:cNvSpPr>
          <p:nvPr>
            <p:ph type="body" idx="1"/>
          </p:nvPr>
        </p:nvSpPr>
        <p:spPr>
          <a:xfrm>
            <a:off x="0" y="620688"/>
            <a:ext cx="9144000" cy="6237312"/>
          </a:xfrm>
        </p:spPr>
        <p:txBody>
          <a:bodyPr>
            <a:normAutofit lnSpcReduction="10000"/>
          </a:bodyPr>
          <a:lstStyle/>
          <a:p>
            <a:pPr marL="0" indent="0">
              <a:buNone/>
            </a:pPr>
            <a:r>
              <a:rPr lang="en-GB" sz="3700" dirty="0" smtClean="0"/>
              <a:t>And there came out from the camp of the Philistines a champion named Goliath, of Gath, whose height was six cubits and a span. He had a helmet of bronze on his head, and he was armed with a coat of mail; the weight of the coat was five thousand shekels of bronze.  He had greaves of bronze on his legs and a javelin of bronze slung between his shoulders. The shaft of his spear was like a weaver’s beam, and his spear’s head weighed six hundred shekels of iron; and his shield-bearer went before him. </a:t>
            </a:r>
            <a:endParaRPr lang="en-GB" dirty="0"/>
          </a:p>
        </p:txBody>
      </p:sp>
    </p:spTree>
    <p:extLst>
      <p:ext uri="{BB962C8B-B14F-4D97-AF65-F5344CB8AC3E}">
        <p14:creationId xmlns:p14="http://schemas.microsoft.com/office/powerpoint/2010/main" val="907120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endParaRPr lang="zh-CN" altLang="en-US" b="1" i="0" u="none" strike="noStrike" baseline="0" smtClean="0">
              <a:latin typeface="Comic Sans MS"/>
            </a:endParaRPr>
          </a:p>
        </p:txBody>
      </p:sp>
      <p:sp>
        <p:nvSpPr>
          <p:cNvPr id="3" name="Text Placeholder 2"/>
          <p:cNvSpPr>
            <a:spLocks noGrp="1"/>
          </p:cNvSpPr>
          <p:nvPr>
            <p:ph type="body" idx="1"/>
          </p:nvPr>
        </p:nvSpPr>
        <p:spPr/>
        <p:txBody>
          <a:bodyPr/>
          <a:lstStyle/>
          <a:p>
            <a:endParaRPr lang="en-GB"/>
          </a:p>
        </p:txBody>
      </p:sp>
      <p:sp>
        <p:nvSpPr>
          <p:cNvPr id="4" name="Rectangle 3"/>
          <p:cNvSpPr/>
          <p:nvPr/>
        </p:nvSpPr>
        <p:spPr>
          <a:xfrm>
            <a:off x="16482" y="22232"/>
            <a:ext cx="9127518" cy="6694140"/>
          </a:xfrm>
          <a:prstGeom prst="rect">
            <a:avLst/>
          </a:prstGeom>
        </p:spPr>
        <p:txBody>
          <a:bodyPr wrap="square">
            <a:spAutoFit/>
          </a:bodyPr>
          <a:lstStyle/>
          <a:p>
            <a:r>
              <a:rPr lang="en-GB" sz="3300" dirty="0" smtClean="0"/>
              <a:t>He stood and shouted to the ranks of Israel, “Why have you come out to draw up for battle? Am I not a Philistine, and are you not servants of Saul? Choose a man for yourselves, and let him come down to me. If he is able to fight with me and kill me, then we will be your servants; but if I prevail against him and kill him, then you shall be our servants and serve us.” And the Philistine said, “Today I defy the ranks of Israel! Give me a man, that we may fight together.”  When Saul and all Israel heard these words of the Philistine, they were dismayed and greatly afraid. </a:t>
            </a:r>
            <a:r>
              <a:rPr lang="en-GB" sz="3300" baseline="30000" dirty="0" smtClean="0"/>
              <a:t> </a:t>
            </a:r>
            <a:r>
              <a:rPr lang="en-GB" sz="3300" dirty="0" smtClean="0"/>
              <a:t>For forty days the Philistine came forward and took his stand, morning and evening.</a:t>
            </a:r>
            <a:endParaRPr lang="en-GB" sz="3300" dirty="0"/>
          </a:p>
        </p:txBody>
      </p:sp>
    </p:spTree>
    <p:extLst>
      <p:ext uri="{BB962C8B-B14F-4D97-AF65-F5344CB8AC3E}">
        <p14:creationId xmlns:p14="http://schemas.microsoft.com/office/powerpoint/2010/main" val="4174191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GB" altLang="zh-CN" b="1" i="0" u="none" strike="noStrike" baseline="0" dirty="0" smtClean="0">
                <a:latin typeface="Comic Sans MS"/>
              </a:rPr>
              <a:t>Q. What effect did Goliath have on the situation? </a:t>
            </a:r>
            <a:endParaRPr lang="zh-CN" altLang="en-US" b="1" i="0" u="none" strike="noStrike" baseline="0" dirty="0" smtClean="0">
              <a:latin typeface="Comic Sans MS"/>
            </a:endParaRPr>
          </a:p>
        </p:txBody>
      </p:sp>
      <p:sp>
        <p:nvSpPr>
          <p:cNvPr id="3" name="Text Placeholder 2"/>
          <p:cNvSpPr>
            <a:spLocks noGrp="1"/>
          </p:cNvSpPr>
          <p:nvPr>
            <p:ph type="body" idx="1"/>
          </p:nvPr>
        </p:nvSpPr>
        <p:spPr/>
        <p:txBody>
          <a:bodyPr/>
          <a:lstStyle/>
          <a:p>
            <a:pPr marL="0" indent="0">
              <a:buNone/>
            </a:pPr>
            <a:endParaRPr lang="en-GB" sz="4000" b="1" dirty="0" smtClean="0">
              <a:latin typeface="Comic Sans MS" panose="030F0702030302020204" pitchFamily="66" charset="0"/>
            </a:endParaRPr>
          </a:p>
          <a:p>
            <a:endParaRPr lang="en-GB" dirty="0"/>
          </a:p>
        </p:txBody>
      </p:sp>
    </p:spTree>
    <p:extLst>
      <p:ext uri="{BB962C8B-B14F-4D97-AF65-F5344CB8AC3E}">
        <p14:creationId xmlns:p14="http://schemas.microsoft.com/office/powerpoint/2010/main" val="1757479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44016"/>
          </a:xfrm>
        </p:spPr>
        <p:txBody>
          <a:bodyPr>
            <a:normAutofit fontScale="90000"/>
          </a:bodyPr>
          <a:lstStyle/>
          <a:p>
            <a:pPr marR="0" rtl="0"/>
            <a:r>
              <a:rPr lang="zh-CN" altLang="en-US" b="1" i="0" u="none" strike="noStrike" baseline="0" dirty="0" smtClean="0">
                <a:latin typeface="Comic Sans MS"/>
              </a:rPr>
              <a:t/>
            </a:r>
            <a:br>
              <a:rPr lang="zh-CN" altLang="en-US" b="1" i="0" u="none" strike="noStrike" baseline="0" dirty="0" smtClean="0">
                <a:latin typeface="Comic Sans MS"/>
              </a:rPr>
            </a:br>
            <a:r>
              <a:rPr lang="en-GB" altLang="zh-CN" b="1" i="0" u="none" strike="noStrike" baseline="0" dirty="0" smtClean="0"/>
              <a:t>Samuel </a:t>
            </a:r>
            <a:r>
              <a:rPr lang="en-GB" altLang="zh-CN" b="1" i="0" u="none" strike="noStrike" baseline="0" dirty="0" smtClean="0"/>
              <a:t>17 </a:t>
            </a:r>
            <a:r>
              <a:rPr lang="en-GB" altLang="zh-CN" b="1" i="0" u="none" strike="noStrike" baseline="0" dirty="0" err="1" smtClean="0"/>
              <a:t>vv</a:t>
            </a:r>
            <a:r>
              <a:rPr lang="en-GB" altLang="zh-CN" b="1" i="0" u="none" strike="noStrike" baseline="0" dirty="0" smtClean="0"/>
              <a:t> </a:t>
            </a:r>
            <a:r>
              <a:rPr lang="en-GB" altLang="zh-CN" b="1" i="0" u="none" strike="noStrike" baseline="0" dirty="0" smtClean="0"/>
              <a:t>20-24</a:t>
            </a:r>
            <a:endParaRPr lang="zh-CN" altLang="en-US" b="1" i="0" u="none" strike="noStrike" baseline="0" dirty="0" smtClean="0"/>
          </a:p>
        </p:txBody>
      </p:sp>
      <p:sp>
        <p:nvSpPr>
          <p:cNvPr id="3" name="Text Placeholder 2"/>
          <p:cNvSpPr>
            <a:spLocks noGrp="1"/>
          </p:cNvSpPr>
          <p:nvPr>
            <p:ph type="body" idx="1"/>
          </p:nvPr>
        </p:nvSpPr>
        <p:spPr>
          <a:xfrm>
            <a:off x="0" y="836712"/>
            <a:ext cx="9144000" cy="5904656"/>
          </a:xfrm>
        </p:spPr>
        <p:txBody>
          <a:bodyPr>
            <a:normAutofit fontScale="92500" lnSpcReduction="10000"/>
          </a:bodyPr>
          <a:lstStyle/>
          <a:p>
            <a:pPr marL="0" indent="0">
              <a:buNone/>
            </a:pPr>
            <a:r>
              <a:rPr lang="en-GB" sz="3500" dirty="0" smtClean="0"/>
              <a:t>David rose early in the morning, left the sheep with a keeper, took the provisions, and went as Jesse had commanded him. He came to the encampment as the army was going forth to the battle line, shouting the war cry.  Israel and the Philistines drew up for battle, army against army.  David left the things in charge of the keeper of the baggage, ran to the ranks, and went and greeted his brothers.  As he talked with them, the champion, the Philistine of Gath, Goliath by name, came up out of the ranks of the Philistines, and spoke the same words as before. And David heard him.  All the Israelites, when they saw the man, fled from him and were very much afraid</a:t>
            </a:r>
            <a:r>
              <a:rPr lang="en-GB" dirty="0" smtClean="0"/>
              <a:t>.</a:t>
            </a:r>
          </a:p>
          <a:p>
            <a:pPr marL="0" indent="0">
              <a:buNone/>
            </a:pPr>
            <a:endParaRPr lang="en-GB" dirty="0"/>
          </a:p>
        </p:txBody>
      </p:sp>
    </p:spTree>
    <p:extLst>
      <p:ext uri="{BB962C8B-B14F-4D97-AF65-F5344CB8AC3E}">
        <p14:creationId xmlns:p14="http://schemas.microsoft.com/office/powerpoint/2010/main" val="3132222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Text Placeholder 2"/>
          <p:cNvSpPr>
            <a:spLocks noGrp="1"/>
          </p:cNvSpPr>
          <p:nvPr>
            <p:ph type="body" idx="1"/>
          </p:nvPr>
        </p:nvSpPr>
        <p:spPr/>
        <p:txBody>
          <a:bodyPr>
            <a:normAutofit/>
          </a:bodyPr>
          <a:lstStyle/>
          <a:p>
            <a:pPr marL="0" indent="0" algn="ctr">
              <a:buNone/>
            </a:pPr>
            <a:r>
              <a:rPr lang="en-GB" sz="4000" b="1" dirty="0" smtClean="0">
                <a:latin typeface="Comic Sans MS" panose="030F0702030302020204" pitchFamily="66" charset="0"/>
              </a:rPr>
              <a:t>Q. What are the 'Goliaths' which you face in your community or neighbourhood? </a:t>
            </a:r>
          </a:p>
          <a:p>
            <a:pPr marL="0" indent="0" algn="ctr">
              <a:buNone/>
            </a:pPr>
            <a:r>
              <a:rPr lang="en-GB" sz="2800" b="1" dirty="0" smtClean="0">
                <a:latin typeface="Comic Sans MS" panose="030F0702030302020204" pitchFamily="66" charset="0"/>
              </a:rPr>
              <a:t>(Make a list so we can collect in your thoughts)</a:t>
            </a:r>
            <a:endParaRPr lang="en-GB" sz="2800" b="1" dirty="0">
              <a:latin typeface="Comic Sans MS" panose="030F0702030302020204" pitchFamily="66" charset="0"/>
            </a:endParaRPr>
          </a:p>
        </p:txBody>
      </p:sp>
    </p:spTree>
    <p:extLst>
      <p:ext uri="{BB962C8B-B14F-4D97-AF65-F5344CB8AC3E}">
        <p14:creationId xmlns:p14="http://schemas.microsoft.com/office/powerpoint/2010/main" val="2616110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7" y="23817"/>
            <a:ext cx="8892480" cy="634082"/>
          </a:xfrm>
        </p:spPr>
        <p:txBody>
          <a:bodyPr>
            <a:normAutofit fontScale="90000"/>
          </a:bodyPr>
          <a:lstStyle/>
          <a:p>
            <a:r>
              <a:rPr lang="en-GB" altLang="zh-CN" b="1" i="0" u="none" strike="noStrike" baseline="0" dirty="0" smtClean="0">
                <a:latin typeface="Comic Sans MS"/>
              </a:rPr>
              <a:t>Samuel 17</a:t>
            </a:r>
            <a:r>
              <a:rPr lang="en-GB" altLang="zh-CN" b="1" i="0" u="none" strike="noStrike" baseline="0" dirty="0" smtClean="0">
                <a:latin typeface="Comic Sans MS"/>
              </a:rPr>
              <a:t>, </a:t>
            </a:r>
            <a:r>
              <a:rPr lang="en-GB" altLang="zh-CN" b="1" i="0" u="none" strike="noStrike" baseline="0" dirty="0" err="1" smtClean="0">
                <a:latin typeface="Comic Sans MS"/>
              </a:rPr>
              <a:t>vv</a:t>
            </a:r>
            <a:r>
              <a:rPr lang="en-GB" altLang="zh-CN" b="1" i="0" u="none" strike="noStrike" baseline="0" dirty="0" smtClean="0">
                <a:latin typeface="Comic Sans MS"/>
              </a:rPr>
              <a:t> 32-40</a:t>
            </a:r>
            <a:endParaRPr lang="zh-CN" altLang="en-US" b="1" i="0" u="none" strike="noStrike" baseline="0" dirty="0" smtClean="0">
              <a:latin typeface="Comic Sans MS"/>
            </a:endParaRPr>
          </a:p>
        </p:txBody>
      </p:sp>
      <p:sp>
        <p:nvSpPr>
          <p:cNvPr id="3" name="Text Placeholder 2"/>
          <p:cNvSpPr>
            <a:spLocks noGrp="1"/>
          </p:cNvSpPr>
          <p:nvPr>
            <p:ph type="body" idx="1"/>
          </p:nvPr>
        </p:nvSpPr>
        <p:spPr>
          <a:xfrm>
            <a:off x="107504" y="620688"/>
            <a:ext cx="9036496" cy="6048672"/>
          </a:xfrm>
        </p:spPr>
        <p:txBody>
          <a:bodyPr>
            <a:noAutofit/>
          </a:bodyPr>
          <a:lstStyle/>
          <a:p>
            <a:pPr marL="0" indent="0">
              <a:buNone/>
            </a:pPr>
            <a:r>
              <a:rPr lang="en-GB" sz="2700" dirty="0" smtClean="0"/>
              <a:t>… David said </a:t>
            </a:r>
            <a:r>
              <a:rPr lang="en-GB" sz="2700" dirty="0" smtClean="0"/>
              <a:t>to Saul, “Let no one’s heart fail because of him; your servant will go and fight with this Philistine.”  Saul said to David, “You are not able to go against this Philistine to fight with him; for you are just a boy, and he has been a warrior from his youth.”  But David said to Saul, “Your servant used to keep sheep for his father; and whenever a lion or a bear came, and took a lamb from the flock,  I went after it and struck it down, rescuing the lamb from its mouth; and if it turned against me, I would catch it by the jaw, strike it down, and kill it. Your servant has killed both lions and bears; and this uncircumcised Philistine shall be like one of them, since he has defied the armies of the living God.”  David said, “The Lord, who saved me from the paw of the lion and from the paw of the bear, will save me from the hand of this Philistine.” So Saul said to David, “Go, and may the Lord be with you!”</a:t>
            </a:r>
          </a:p>
        </p:txBody>
      </p:sp>
    </p:spTree>
    <p:extLst>
      <p:ext uri="{BB962C8B-B14F-4D97-AF65-F5344CB8AC3E}">
        <p14:creationId xmlns:p14="http://schemas.microsoft.com/office/powerpoint/2010/main" val="4115053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Text Placeholder 2"/>
          <p:cNvSpPr>
            <a:spLocks noGrp="1"/>
          </p:cNvSpPr>
          <p:nvPr>
            <p:ph type="body" idx="1"/>
          </p:nvPr>
        </p:nvSpPr>
        <p:spPr>
          <a:xfrm>
            <a:off x="467544" y="188640"/>
            <a:ext cx="8554372" cy="6552728"/>
          </a:xfrm>
        </p:spPr>
        <p:txBody>
          <a:bodyPr>
            <a:normAutofit fontScale="92500" lnSpcReduction="20000"/>
          </a:bodyPr>
          <a:lstStyle/>
          <a:p>
            <a:pPr marL="0" indent="0">
              <a:buNone/>
            </a:pPr>
            <a:r>
              <a:rPr lang="en-GB" dirty="0" smtClean="0"/>
              <a:t>Saul clothed David with his armour; he put a bronze helmet on his head and clothed him with a coat of mail.  David strapped Saul’s sword over the armour, and he tried in vain to walk, for he was not used to them. Then David said to Saul, “I cannot walk with these; for I am not used to them.” </a:t>
            </a:r>
          </a:p>
          <a:p>
            <a:pPr marL="0" indent="0">
              <a:buNone/>
            </a:pPr>
            <a:r>
              <a:rPr lang="en-GB" dirty="0" smtClean="0"/>
              <a:t>So David removed them.  </a:t>
            </a:r>
          </a:p>
          <a:p>
            <a:pPr marL="0" indent="0">
              <a:buNone/>
            </a:pPr>
            <a:r>
              <a:rPr lang="en-GB" dirty="0" smtClean="0"/>
              <a:t>Then he took his staff in his </a:t>
            </a:r>
          </a:p>
          <a:p>
            <a:pPr marL="0" indent="0">
              <a:buNone/>
            </a:pPr>
            <a:r>
              <a:rPr lang="en-GB" dirty="0" smtClean="0"/>
              <a:t>hand, and chose five smooth</a:t>
            </a:r>
          </a:p>
          <a:p>
            <a:pPr marL="0" indent="0">
              <a:buNone/>
            </a:pPr>
            <a:r>
              <a:rPr lang="en-GB" dirty="0" smtClean="0"/>
              <a:t>stones from the </a:t>
            </a:r>
            <a:r>
              <a:rPr lang="en-GB" dirty="0" err="1" smtClean="0"/>
              <a:t>wadi</a:t>
            </a:r>
            <a:r>
              <a:rPr lang="en-GB" dirty="0" smtClean="0"/>
              <a:t>,</a:t>
            </a:r>
          </a:p>
          <a:p>
            <a:pPr marL="0" indent="0">
              <a:buNone/>
            </a:pPr>
            <a:r>
              <a:rPr lang="en-GB" dirty="0" smtClean="0"/>
              <a:t>and put them in his shepherd’s</a:t>
            </a:r>
          </a:p>
          <a:p>
            <a:pPr marL="0" indent="0">
              <a:buNone/>
            </a:pPr>
            <a:r>
              <a:rPr lang="en-GB" dirty="0" smtClean="0"/>
              <a:t>bag, in the pouch; his sling </a:t>
            </a:r>
          </a:p>
          <a:p>
            <a:pPr marL="0" indent="0">
              <a:buNone/>
            </a:pPr>
            <a:r>
              <a:rPr lang="en-GB" dirty="0" smtClean="0"/>
              <a:t>was in his hand, and he drew</a:t>
            </a:r>
          </a:p>
          <a:p>
            <a:pPr marL="0" indent="0">
              <a:buNone/>
            </a:pPr>
            <a:r>
              <a:rPr lang="en-GB" dirty="0" smtClean="0"/>
              <a:t>near to the Philistine.</a:t>
            </a:r>
          </a:p>
          <a:p>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172" y="2636912"/>
            <a:ext cx="3657828" cy="3947693"/>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45775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Text Placeholder 2"/>
          <p:cNvSpPr>
            <a:spLocks noGrp="1"/>
          </p:cNvSpPr>
          <p:nvPr>
            <p:ph type="body" idx="1"/>
          </p:nvPr>
        </p:nvSpPr>
        <p:spPr/>
        <p:txBody>
          <a:bodyPr>
            <a:normAutofit/>
          </a:bodyPr>
          <a:lstStyle/>
          <a:p>
            <a:pPr marL="0" indent="0" algn="ctr">
              <a:buNone/>
            </a:pPr>
            <a:r>
              <a:rPr lang="en-GB" sz="4000" b="1" dirty="0" smtClean="0">
                <a:latin typeface="Comic Sans MS" panose="030F0702030302020204" pitchFamily="66" charset="0"/>
              </a:rPr>
              <a:t>Q. What did David bring to the situation?</a:t>
            </a:r>
            <a:endParaRPr lang="en-GB" sz="4000" b="1" dirty="0">
              <a:latin typeface="Comic Sans MS" panose="030F0702030302020204" pitchFamily="66" charset="0"/>
            </a:endParaRPr>
          </a:p>
        </p:txBody>
      </p:sp>
    </p:spTree>
    <p:extLst>
      <p:ext uri="{BB962C8B-B14F-4D97-AF65-F5344CB8AC3E}">
        <p14:creationId xmlns:p14="http://schemas.microsoft.com/office/powerpoint/2010/main" val="42519043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151</TotalTime>
  <Words>499</Words>
  <Application>Microsoft Office PowerPoint</Application>
  <PresentationFormat>On-screen Show (4:3)</PresentationFormat>
  <Paragraphs>30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David and Goliath</vt:lpstr>
      <vt:lpstr> 1 Samuel 17:4-11 and v16 (NRSV) </vt:lpstr>
      <vt:lpstr>PowerPoint Presentation</vt:lpstr>
      <vt:lpstr>Q. What effect did Goliath have on the situation? </vt:lpstr>
      <vt:lpstr> Samuel 17 vv 20-24</vt:lpstr>
      <vt:lpstr>PowerPoint Presentation</vt:lpstr>
      <vt:lpstr>Samuel 17, vv 32-40</vt:lpstr>
      <vt:lpstr>PowerPoint Presentation</vt:lpstr>
      <vt:lpstr>PowerPoint Presentation</vt:lpstr>
      <vt:lpstr>PowerPoint Presentation</vt:lpstr>
      <vt:lpstr>Samuel 17, vv 45-50 </vt:lpstr>
      <vt:lpstr> </vt:lpstr>
      <vt:lpstr>Q. What might be the light well directed actions that you could envisage that might help give birth to God in the soul?  i.e. a ministry of awakening? Are there examples that you could learn from or even copy?</vt:lpstr>
      <vt:lpstr>The Philistines whom the Children of Israel are fighting in 1 Samuel are the equivalent of the Palestinians today.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David and Goliath</dc:title>
  <dc:creator>Ann</dc:creator>
  <cp:lastModifiedBy>Ann</cp:lastModifiedBy>
  <cp:revision>5</cp:revision>
  <dcterms:created xsi:type="dcterms:W3CDTF">2017-10-27T08:34:40Z</dcterms:created>
  <dcterms:modified xsi:type="dcterms:W3CDTF">2017-10-27T11:05:41Z</dcterms:modified>
</cp:coreProperties>
</file>