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82" r:id="rId4"/>
    <p:sldId id="281" r:id="rId5"/>
    <p:sldId id="271" r:id="rId6"/>
    <p:sldId id="283" r:id="rId7"/>
    <p:sldId id="272" r:id="rId8"/>
    <p:sldId id="277" r:id="rId9"/>
    <p:sldId id="274" r:id="rId10"/>
    <p:sldId id="275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8384B-6B1A-4D4B-8022-A7A0C6DEEC2A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7767B-94BA-428C-8D70-4C048C186A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96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65584-C201-4064-B154-A908D74EBDE2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62AE7-3297-491A-8690-166E4E3C5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07013-429D-4B7B-A1EA-4CC58DEE78B8}" type="slidenum">
              <a:rPr lang="en-GB"/>
              <a:pPr/>
              <a:t>10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9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2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6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4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8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7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54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6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55FC6-B193-470B-8622-042036114057}" type="datetimeFigureOut">
              <a:rPr lang="en-GB" smtClean="0"/>
              <a:t>27/10/2017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1F9D-B6EF-48EC-822A-BBA5E1E6C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05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Autofit/>
          </a:bodyPr>
          <a:lstStyle/>
          <a:p>
            <a:r>
              <a:rPr lang="en-GB" sz="5400" b="1" dirty="0">
                <a:latin typeface="Arial Black" panose="020B0A04020102020204" pitchFamily="34" charset="0"/>
              </a:rPr>
              <a:t>Journeying On and Moving Out – Finding God in a time of change</a:t>
            </a:r>
            <a:endParaRPr lang="en-GB" sz="54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</a:rPr>
              <a:t>Precarious and Anxious:</a:t>
            </a:r>
          </a:p>
          <a:p>
            <a:r>
              <a:rPr lang="en-GB" sz="4400" b="1" dirty="0" smtClean="0">
                <a:solidFill>
                  <a:srgbClr val="7030A0"/>
                </a:solidFill>
              </a:rPr>
              <a:t>A Gospel Response</a:t>
            </a:r>
            <a:endParaRPr lang="en-GB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4659313" y="5475288"/>
            <a:ext cx="3017838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-10117138" y="5805488"/>
            <a:ext cx="18495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00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1520" y="157862"/>
            <a:ext cx="8712968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en-GB" sz="3600" b="1" dirty="0">
                <a:solidFill>
                  <a:srgbClr val="FF0000"/>
                </a:solidFill>
              </a:rPr>
              <a:t>Girard concludes:</a:t>
            </a:r>
          </a:p>
          <a:p>
            <a:pPr algn="ctr">
              <a:tabLst>
                <a:tab pos="571500" algn="l"/>
              </a:tabLst>
            </a:pPr>
            <a:endParaRPr lang="en-GB" sz="1400" b="1" dirty="0"/>
          </a:p>
          <a:p>
            <a:pPr algn="ctr">
              <a:buFontTx/>
              <a:buChar char="•"/>
              <a:tabLst>
                <a:tab pos="571500" algn="l"/>
              </a:tabLst>
            </a:pPr>
            <a:r>
              <a:rPr lang="en-GB" sz="3200" b="1" dirty="0"/>
              <a:t>That Jesus is the </a:t>
            </a:r>
            <a:r>
              <a:rPr lang="en-GB" sz="3200" b="1" i="1" dirty="0"/>
              <a:t>final</a:t>
            </a:r>
            <a:r>
              <a:rPr lang="en-GB" sz="3200" b="1" dirty="0"/>
              <a:t> scapegoat</a:t>
            </a:r>
          </a:p>
          <a:p>
            <a:pPr algn="ctr">
              <a:tabLst>
                <a:tab pos="571500" algn="l"/>
              </a:tabLst>
            </a:pPr>
            <a:endParaRPr lang="en-GB" sz="1400" b="1" dirty="0"/>
          </a:p>
          <a:p>
            <a:pPr algn="ctr">
              <a:buFontTx/>
              <a:buChar char="•"/>
              <a:tabLst>
                <a:tab pos="571500" algn="l"/>
              </a:tabLst>
            </a:pPr>
            <a:r>
              <a:rPr lang="en-GB" sz="3200" b="1" dirty="0"/>
              <a:t>The New Testament is ‘on the side of’ Jesus, the scapegoat.  The Gospels encourage people to see the world through the eyes of the scapegoat.  </a:t>
            </a:r>
          </a:p>
          <a:p>
            <a:pPr algn="ctr">
              <a:tabLst>
                <a:tab pos="571500" algn="l"/>
              </a:tabLst>
            </a:pPr>
            <a:endParaRPr lang="en-GB" sz="1400" b="1" dirty="0"/>
          </a:p>
          <a:p>
            <a:pPr algn="ctr">
              <a:buFontTx/>
              <a:buChar char="•"/>
              <a:tabLst>
                <a:tab pos="571500" algn="l"/>
              </a:tabLst>
            </a:pPr>
            <a:r>
              <a:rPr lang="en-GB" sz="3200" b="1" dirty="0"/>
              <a:t>The scapegoat in the Gospels refuses to let death be the final word and he rises again triumphant</a:t>
            </a:r>
          </a:p>
          <a:p>
            <a:pPr algn="ctr">
              <a:tabLst>
                <a:tab pos="571500" algn="l"/>
              </a:tabLst>
            </a:pPr>
            <a:endParaRPr lang="en-GB" sz="1400" b="1" dirty="0"/>
          </a:p>
          <a:p>
            <a:pPr algn="ctr">
              <a:buFontTx/>
              <a:buChar char="•"/>
              <a:tabLst>
                <a:tab pos="571500" algn="l"/>
              </a:tabLst>
            </a:pPr>
            <a:r>
              <a:rPr lang="en-GB" sz="3200" b="1" dirty="0"/>
              <a:t>The followers of the scapegoat enact the seizing of the scapegoat, and the scapegoat’s triumph over death, </a:t>
            </a:r>
            <a:r>
              <a:rPr lang="en-GB" sz="3200" b="1" dirty="0" smtClean="0"/>
              <a:t>as we do at Holy Communion</a:t>
            </a:r>
            <a:r>
              <a:rPr lang="en-GB" sz="3200" dirty="0" smtClean="0"/>
              <a:t>.  </a:t>
            </a:r>
            <a:endParaRPr lang="en-GB" sz="3200" dirty="0"/>
          </a:p>
          <a:p>
            <a:pPr algn="ctr" eaLnBrk="0" hangingPunct="0">
              <a:tabLst>
                <a:tab pos="5715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5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And I conclude ...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Jesus saves not just by dying on the cross and rising again to new life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Jesus also saves by showing us how to live</a:t>
            </a:r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Our evangelistic message is not just for the sake of our churches or for the Gospel but for the sake of the species homo sapiens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357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9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When we are anxious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688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We react rather than respond, we become </a:t>
            </a:r>
            <a:r>
              <a:rPr lang="en-GB" sz="3600" b="1" dirty="0" smtClean="0"/>
              <a:t>more instinctual</a:t>
            </a:r>
          </a:p>
          <a:p>
            <a:endParaRPr lang="en-GB" sz="1000" b="1" dirty="0" smtClean="0"/>
          </a:p>
          <a:p>
            <a:r>
              <a:rPr lang="en-GB" sz="3600" b="1" dirty="0"/>
              <a:t>Behaviour becomes extreme and </a:t>
            </a:r>
            <a:r>
              <a:rPr lang="en-GB" sz="3600" b="1" dirty="0" smtClean="0"/>
              <a:t>unyielding</a:t>
            </a:r>
          </a:p>
          <a:p>
            <a:endParaRPr lang="en-GB" sz="1000" b="1" dirty="0"/>
          </a:p>
          <a:p>
            <a:r>
              <a:rPr lang="en-GB" sz="3600" b="1" dirty="0" smtClean="0"/>
              <a:t>Exposes </a:t>
            </a:r>
            <a:r>
              <a:rPr lang="en-GB" sz="3600" b="1" dirty="0"/>
              <a:t>and makes vulnerable </a:t>
            </a:r>
            <a:r>
              <a:rPr lang="en-GB" sz="3600" b="1" dirty="0" smtClean="0"/>
              <a:t>those who are different – makes use prone to blaming</a:t>
            </a:r>
          </a:p>
          <a:p>
            <a:endParaRPr lang="en-GB" sz="1000" b="1" dirty="0"/>
          </a:p>
          <a:p>
            <a:r>
              <a:rPr lang="en-GB" sz="3600" b="1" dirty="0" smtClean="0"/>
              <a:t>Can make for emotional distancing (cut-off)</a:t>
            </a:r>
          </a:p>
          <a:p>
            <a:endParaRPr lang="en-GB" sz="1000" b="1" dirty="0"/>
          </a:p>
          <a:p>
            <a:r>
              <a:rPr lang="en-GB" sz="3600" b="1" dirty="0" smtClean="0"/>
              <a:t>Inclined </a:t>
            </a:r>
            <a:r>
              <a:rPr lang="en-GB" sz="3600" b="1" dirty="0"/>
              <a:t>to ‘</a:t>
            </a:r>
            <a:r>
              <a:rPr lang="en-GB" sz="3600" b="1" dirty="0" smtClean="0"/>
              <a:t>herd’- taking </a:t>
            </a:r>
            <a:r>
              <a:rPr lang="en-GB" sz="3600" b="1" dirty="0"/>
              <a:t>on the hurts of </a:t>
            </a:r>
            <a:r>
              <a:rPr lang="en-GB" sz="3600" b="1" dirty="0" smtClean="0"/>
              <a:t>others</a:t>
            </a:r>
          </a:p>
          <a:p>
            <a:endParaRPr lang="en-GB" sz="1000" b="1" dirty="0"/>
          </a:p>
          <a:p>
            <a:r>
              <a:rPr lang="en-GB" sz="3600" b="1" dirty="0" smtClean="0"/>
              <a:t>High </a:t>
            </a:r>
            <a:r>
              <a:rPr lang="en-GB" sz="3600" b="1" dirty="0"/>
              <a:t>anxiety = low resilience </a:t>
            </a:r>
            <a:endParaRPr lang="en-GB" sz="3600" b="1" dirty="0" smtClean="0"/>
          </a:p>
          <a:p>
            <a:endParaRPr lang="en-GB" sz="1000" b="1" dirty="0"/>
          </a:p>
          <a:p>
            <a:r>
              <a:rPr lang="en-GB" sz="3600" b="1" dirty="0" smtClean="0"/>
              <a:t>People </a:t>
            </a:r>
            <a:r>
              <a:rPr lang="en-GB" sz="3600" b="1" dirty="0"/>
              <a:t>forget how to have fun together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7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Responding to high levels of anxiety…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457200" lvl="0" indent="-457200"/>
            <a:r>
              <a:rPr lang="en-US" b="1" dirty="0"/>
              <a:t>Important to be able to manage one’s own reactive tendencies</a:t>
            </a:r>
          </a:p>
          <a:p>
            <a:pPr marL="457200" lvl="0" indent="-457200"/>
            <a:endParaRPr lang="en-GB" sz="1200" b="1" dirty="0" smtClean="0"/>
          </a:p>
          <a:p>
            <a:pPr marL="457200" lvl="0" indent="-457200"/>
            <a:r>
              <a:rPr lang="en-US" b="1" dirty="0" smtClean="0"/>
              <a:t>Awareness </a:t>
            </a:r>
            <a:r>
              <a:rPr lang="en-US" b="1" dirty="0"/>
              <a:t>of the danger of over-functioning</a:t>
            </a:r>
          </a:p>
          <a:p>
            <a:pPr marL="457200" lvl="0" indent="-457200"/>
            <a:endParaRPr lang="en-GB" sz="1200" b="1" dirty="0" smtClean="0"/>
          </a:p>
          <a:p>
            <a:pPr marL="457200" lvl="0" indent="-457200"/>
            <a:r>
              <a:rPr lang="en-US" b="1" dirty="0"/>
              <a:t>Committed to a systems approach rather than </a:t>
            </a:r>
            <a:r>
              <a:rPr lang="en-US" b="1" dirty="0" err="1"/>
              <a:t>monocausal</a:t>
            </a:r>
            <a:r>
              <a:rPr lang="en-US" b="1" dirty="0"/>
              <a:t> suppositions and blaming</a:t>
            </a:r>
          </a:p>
          <a:p>
            <a:pPr marL="457200" lvl="0" indent="-457200"/>
            <a:endParaRPr lang="en-GB" sz="1200" b="1" dirty="0" smtClean="0"/>
          </a:p>
          <a:p>
            <a:pPr marL="457200" lvl="0" indent="-457200"/>
            <a:r>
              <a:rPr lang="en-US" b="1" dirty="0"/>
              <a:t>Uses fun, play and festivity (the key role of </a:t>
            </a:r>
            <a:r>
              <a:rPr lang="en-US" b="1" i="1" dirty="0" err="1"/>
              <a:t>animateurs</a:t>
            </a:r>
            <a:r>
              <a:rPr lang="en-US" b="1" dirty="0"/>
              <a:t>)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1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Discipleship for troubled times:</a:t>
            </a:r>
          </a:p>
          <a:p>
            <a:endParaRPr lang="en-GB" sz="1000" b="1" dirty="0" smtClean="0"/>
          </a:p>
          <a:p>
            <a:r>
              <a:rPr lang="en-GB" sz="3200" b="1" dirty="0" smtClean="0"/>
              <a:t>• To be a non-anxious presence in stressful times</a:t>
            </a:r>
          </a:p>
          <a:p>
            <a:endParaRPr lang="en-GB" sz="1000" b="1" dirty="0" smtClean="0"/>
          </a:p>
          <a:p>
            <a:endParaRPr lang="en-GB" sz="3200" b="1" dirty="0" smtClean="0"/>
          </a:p>
          <a:p>
            <a:endParaRPr lang="en-GB" sz="1000" b="1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14500"/>
            <a:ext cx="5472608" cy="4090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7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Increasing levels of anxiety exposes </a:t>
            </a:r>
            <a:r>
              <a:rPr lang="en-US" b="1" dirty="0"/>
              <a:t>and makes vulnerable what is not </a:t>
            </a:r>
            <a:r>
              <a:rPr lang="en-US" b="1" dirty="0" smtClean="0"/>
              <a:t>alike </a:t>
            </a:r>
          </a:p>
          <a:p>
            <a:pPr marL="0" lvl="0" indent="0">
              <a:buNone/>
            </a:pPr>
            <a:r>
              <a:rPr lang="en-US" b="1" dirty="0" smtClean="0"/>
              <a:t>and leads </a:t>
            </a:r>
          </a:p>
          <a:p>
            <a:pPr marL="0" lvl="0" indent="0">
              <a:buNone/>
            </a:pPr>
            <a:r>
              <a:rPr lang="en-US" b="1" dirty="0" smtClean="0"/>
              <a:t>to scapegoating</a:t>
            </a:r>
            <a:endParaRPr lang="en-US" b="1" dirty="0"/>
          </a:p>
          <a:p>
            <a:pPr lvl="0"/>
            <a:endParaRPr lang="en-GB" sz="1300" b="1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6" y="1628800"/>
            <a:ext cx="5559305" cy="50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0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We are in </a:t>
            </a:r>
            <a:r>
              <a:rPr lang="en-GB" b="1" dirty="0" smtClean="0">
                <a:solidFill>
                  <a:srgbClr val="FF0000"/>
                </a:solidFill>
              </a:rPr>
              <a:t>troubling </a:t>
            </a:r>
            <a:r>
              <a:rPr lang="en-GB" b="1" dirty="0" smtClean="0">
                <a:solidFill>
                  <a:srgbClr val="FF0000"/>
                </a:solidFill>
              </a:rPr>
              <a:t>times...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When anxiety turns to fear then scapegoating can move beyond resentment to become vengeful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b="1" dirty="0" smtClean="0"/>
              <a:t>For those of us who are used to security the temptation becomes that of </a:t>
            </a:r>
            <a:r>
              <a:rPr lang="en-GB" b="1" i="1" dirty="0" smtClean="0"/>
              <a:t>anticipatory obedience </a:t>
            </a:r>
            <a:r>
              <a:rPr lang="en-GB" b="1" dirty="0" smtClean="0"/>
              <a:t>i.e. Anticipating in one’s actions what one anticipates the powerful wish to see happen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b="1" dirty="0" smtClean="0"/>
              <a:t>In troubled times we have to actively counter our to scapegoat – because Jesus seeks to bring an end to scapegoating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622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84075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8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370</Words>
  <Application>Microsoft Office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Journeying On and Moving Out – Finding God in a time of change</vt:lpstr>
      <vt:lpstr>PowerPoint Presentation</vt:lpstr>
      <vt:lpstr>PowerPoint Presentation</vt:lpstr>
      <vt:lpstr>When we are anxious</vt:lpstr>
      <vt:lpstr>Responding to high levels of anxiety… </vt:lpstr>
      <vt:lpstr>PowerPoint Presentation</vt:lpstr>
      <vt:lpstr>PowerPoint Presentation</vt:lpstr>
      <vt:lpstr>We are in troubling times...</vt:lpstr>
      <vt:lpstr>PowerPoint Presentation</vt:lpstr>
      <vt:lpstr>PowerPoint Presentation</vt:lpstr>
      <vt:lpstr>And I conclude ...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WORK IN TROUBLED TIMES</dc:title>
  <dc:creator>Ann</dc:creator>
  <cp:lastModifiedBy>Ann</cp:lastModifiedBy>
  <cp:revision>19</cp:revision>
  <cp:lastPrinted>2013-02-21T16:58:45Z</cp:lastPrinted>
  <dcterms:created xsi:type="dcterms:W3CDTF">2013-02-14T14:14:07Z</dcterms:created>
  <dcterms:modified xsi:type="dcterms:W3CDTF">2017-10-29T15:15:45Z</dcterms:modified>
</cp:coreProperties>
</file>