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9" r:id="rId4"/>
    <p:sldId id="258"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9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DCB546-6DD8-41CD-BCF8-2F83CF3FE93C}"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2CA0FD0-7D89-4C0C-9C93-96BD760A765E}"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CB546-6DD8-41CD-BCF8-2F83CF3FE93C}"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CA0FD0-7D89-4C0C-9C93-96BD760A765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CB546-6DD8-41CD-BCF8-2F83CF3FE93C}"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CA0FD0-7D89-4C0C-9C93-96BD760A765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DCB546-6DD8-41CD-BCF8-2F83CF3FE93C}"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CA0FD0-7D89-4C0C-9C93-96BD760A765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DCB546-6DD8-41CD-BCF8-2F83CF3FE93C}" type="datetimeFigureOut">
              <a:rPr lang="en-GB" smtClean="0"/>
              <a:t>26/10/2017</a:t>
            </a:fld>
            <a:endParaRPr lang="en-GB"/>
          </a:p>
        </p:txBody>
      </p:sp>
      <p:sp>
        <p:nvSpPr>
          <p:cNvPr id="8" name="Slide Number Placeholder 7"/>
          <p:cNvSpPr>
            <a:spLocks noGrp="1"/>
          </p:cNvSpPr>
          <p:nvPr>
            <p:ph type="sldNum" sz="quarter" idx="11"/>
          </p:nvPr>
        </p:nvSpPr>
        <p:spPr/>
        <p:txBody>
          <a:bodyPr/>
          <a:lstStyle/>
          <a:p>
            <a:fld id="{82CA0FD0-7D89-4C0C-9C93-96BD760A765E}"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DCB546-6DD8-41CD-BCF8-2F83CF3FE93C}" type="datetimeFigureOut">
              <a:rPr lang="en-GB" smtClean="0"/>
              <a:t>26/10/2017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CA0FD0-7D89-4C0C-9C93-96BD760A765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DCB546-6DD8-41CD-BCF8-2F83CF3FE93C}" type="datetimeFigureOut">
              <a:rPr lang="en-GB" smtClean="0"/>
              <a:t>26/10/2017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CA0FD0-7D89-4C0C-9C93-96BD760A765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DCB546-6DD8-41CD-BCF8-2F83CF3FE93C}" type="datetimeFigureOut">
              <a:rPr lang="en-GB" smtClean="0"/>
              <a:t>26/10/2017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CA0FD0-7D89-4C0C-9C93-96BD760A765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CB546-6DD8-41CD-BCF8-2F83CF3FE93C}" type="datetimeFigureOut">
              <a:rPr lang="en-GB" smtClean="0"/>
              <a:t>26/10/2017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CA0FD0-7D89-4C0C-9C93-96BD760A765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CB546-6DD8-41CD-BCF8-2F83CF3FE93C}" type="datetimeFigureOut">
              <a:rPr lang="en-GB" smtClean="0"/>
              <a:t>26/10/2017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CA0FD0-7D89-4C0C-9C93-96BD760A765E}"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CB546-6DD8-41CD-BCF8-2F83CF3FE93C}" type="datetimeFigureOut">
              <a:rPr lang="en-GB" smtClean="0"/>
              <a:t>26/10/2017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2CA0FD0-7D89-4C0C-9C93-96BD760A765E}" type="slidenum">
              <a:rPr lang="en-GB" smtClean="0"/>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7DCB546-6DD8-41CD-BCF8-2F83CF3FE93C}" type="datetimeFigureOut">
              <a:rPr lang="en-GB" smtClean="0"/>
              <a:t>26/10/2017</a:t>
            </a:fld>
            <a:endParaRPr lang="en-GB"/>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82CA0FD0-7D89-4C0C-9C93-96BD760A765E}" type="slidenum">
              <a:rPr lang="en-GB" smtClean="0"/>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5300" b="1" dirty="0" smtClean="0"/>
              <a:t>Journeying On and Moving Out – Finding God in a time of change</a:t>
            </a:r>
            <a:endParaRPr lang="en-GB" sz="5300" b="1" dirty="0"/>
          </a:p>
        </p:txBody>
      </p:sp>
      <p:sp>
        <p:nvSpPr>
          <p:cNvPr id="5" name="Subtitle 4"/>
          <p:cNvSpPr>
            <a:spLocks noGrp="1"/>
          </p:cNvSpPr>
          <p:nvPr>
            <p:ph type="subTitle" idx="1"/>
          </p:nvPr>
        </p:nvSpPr>
        <p:spPr>
          <a:xfrm>
            <a:off x="1835696" y="4437112"/>
            <a:ext cx="7056784" cy="1512168"/>
          </a:xfrm>
        </p:spPr>
        <p:txBody>
          <a:bodyPr>
            <a:normAutofit lnSpcReduction="10000"/>
          </a:bodyPr>
          <a:lstStyle/>
          <a:p>
            <a:r>
              <a:rPr lang="en-GB" sz="4800" b="1" dirty="0">
                <a:solidFill>
                  <a:srgbClr val="7030A0"/>
                </a:solidFill>
              </a:rPr>
              <a:t>Discipleship = Following Jesus </a:t>
            </a:r>
            <a:endParaRPr lang="en-GB" sz="4800" dirty="0">
              <a:solidFill>
                <a:srgbClr val="7030A0"/>
              </a:solidFill>
            </a:endParaRPr>
          </a:p>
        </p:txBody>
      </p:sp>
    </p:spTree>
    <p:extLst>
      <p:ext uri="{BB962C8B-B14F-4D97-AF65-F5344CB8AC3E}">
        <p14:creationId xmlns:p14="http://schemas.microsoft.com/office/powerpoint/2010/main" val="1014912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435280" cy="1371600"/>
          </a:xfrm>
        </p:spPr>
        <p:txBody>
          <a:bodyPr>
            <a:normAutofit/>
          </a:bodyPr>
          <a:lstStyle/>
          <a:p>
            <a:r>
              <a:rPr lang="en-GB" sz="5400" dirty="0">
                <a:solidFill>
                  <a:srgbClr val="7030A0"/>
                </a:solidFill>
              </a:rPr>
              <a:t>Following Jesus</a:t>
            </a:r>
            <a:endParaRPr lang="en-GB" sz="5400" dirty="0"/>
          </a:p>
        </p:txBody>
      </p:sp>
      <p:sp>
        <p:nvSpPr>
          <p:cNvPr id="3" name="Content Placeholder 2"/>
          <p:cNvSpPr>
            <a:spLocks noGrp="1"/>
          </p:cNvSpPr>
          <p:nvPr>
            <p:ph idx="1"/>
          </p:nvPr>
        </p:nvSpPr>
        <p:spPr/>
        <p:txBody>
          <a:bodyPr>
            <a:normAutofit lnSpcReduction="10000"/>
          </a:bodyPr>
          <a:lstStyle/>
          <a:p>
            <a:r>
              <a:rPr lang="en-GB" sz="4800" dirty="0">
                <a:ln w="12700">
                  <a:solidFill>
                    <a:schemeClr val="tx2">
                      <a:satMod val="155000"/>
                    </a:schemeClr>
                  </a:solidFill>
                  <a:prstDash val="solid"/>
                </a:ln>
                <a:solidFill>
                  <a:srgbClr val="CF9AF6"/>
                </a:solidFill>
                <a:effectLst>
                  <a:outerShdw blurRad="41275" dist="20320" dir="1800000" algn="tl" rotWithShape="0">
                    <a:srgbClr val="000000">
                      <a:alpha val="40000"/>
                    </a:srgbClr>
                  </a:outerShdw>
                </a:effectLst>
              </a:rPr>
              <a:t>OVER TO YOU!</a:t>
            </a:r>
          </a:p>
          <a:p>
            <a:r>
              <a:rPr lang="en-GB" sz="3600" dirty="0"/>
              <a:t>Thinking of Jesus’s  performance – what’s your favourite</a:t>
            </a:r>
            <a:r>
              <a:rPr lang="en-GB" sz="3600" dirty="0" smtClean="0"/>
              <a:t>?</a:t>
            </a:r>
          </a:p>
          <a:p>
            <a:r>
              <a:rPr lang="en-GB" sz="3600" dirty="0" smtClean="0"/>
              <a:t>Maybe grab an hour over the weekend to read one of the Gospels from beginning to the end</a:t>
            </a:r>
            <a:endParaRPr lang="en-GB" sz="3600" dirty="0"/>
          </a:p>
          <a:p>
            <a:endParaRPr lang="en-GB" dirty="0"/>
          </a:p>
        </p:txBody>
      </p:sp>
    </p:spTree>
    <p:extLst>
      <p:ext uri="{BB962C8B-B14F-4D97-AF65-F5344CB8AC3E}">
        <p14:creationId xmlns:p14="http://schemas.microsoft.com/office/powerpoint/2010/main" val="39024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36712"/>
            <a:ext cx="9144000" cy="1079500"/>
          </a:xfrm>
        </p:spPr>
        <p:txBody>
          <a:bodyPr>
            <a:noAutofit/>
          </a:bodyPr>
          <a:lstStyle/>
          <a:p>
            <a:r>
              <a:rPr lang="en-GB" sz="5400" b="1" dirty="0" smtClean="0">
                <a:solidFill>
                  <a:srgbClr val="7030A0"/>
                </a:solidFill>
              </a:rPr>
              <a:t>Following Jesus</a:t>
            </a:r>
            <a:r>
              <a:rPr lang="en-GB" sz="5400" dirty="0"/>
              <a:t/>
            </a:r>
            <a:br>
              <a:rPr lang="en-GB" sz="5400" dirty="0"/>
            </a:br>
            <a:endParaRPr lang="en-GB" sz="5400" dirty="0"/>
          </a:p>
        </p:txBody>
      </p:sp>
      <p:sp>
        <p:nvSpPr>
          <p:cNvPr id="3" name="Content Placeholder 2"/>
          <p:cNvSpPr>
            <a:spLocks noGrp="1"/>
          </p:cNvSpPr>
          <p:nvPr>
            <p:ph idx="4294967295"/>
          </p:nvPr>
        </p:nvSpPr>
        <p:spPr>
          <a:xfrm>
            <a:off x="0" y="764705"/>
            <a:ext cx="9144000" cy="6264746"/>
          </a:xfrm>
        </p:spPr>
        <p:txBody>
          <a:bodyPr>
            <a:normAutofit/>
          </a:bodyPr>
          <a:lstStyle/>
          <a:p>
            <a:endParaRPr lang="en-GB" sz="4600" b="1" dirty="0" smtClean="0"/>
          </a:p>
          <a:p>
            <a:r>
              <a:rPr lang="en-GB" sz="4600" b="1" dirty="0" smtClean="0"/>
              <a:t>Eschewing </a:t>
            </a:r>
            <a:r>
              <a:rPr lang="en-GB" sz="4600" b="1" dirty="0" smtClean="0"/>
              <a:t>power </a:t>
            </a:r>
            <a:r>
              <a:rPr lang="en-GB" sz="3300" b="1" dirty="0" smtClean="0"/>
              <a:t>e.g. Matt 4: 1-11 Jesus tested in the wilderness</a:t>
            </a:r>
            <a:endParaRPr lang="en-GB" sz="3300" b="1" dirty="0"/>
          </a:p>
          <a:p>
            <a:pPr marL="0" indent="0">
              <a:buNone/>
            </a:pPr>
            <a:endParaRPr lang="en-GB" sz="1000" b="1" dirty="0"/>
          </a:p>
          <a:p>
            <a:pPr marL="0" indent="0">
              <a:buNone/>
            </a:pPr>
            <a:endParaRPr lang="en-GB" sz="900" b="1" dirty="0"/>
          </a:p>
          <a:p>
            <a:pPr marL="0" indent="0">
              <a:buNone/>
            </a:pPr>
            <a:endParaRPr lang="en-GB" sz="1400" b="1" dirty="0"/>
          </a:p>
          <a:p>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243" y="3212976"/>
            <a:ext cx="4940555" cy="2787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505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08720"/>
            <a:ext cx="8424936" cy="5583067"/>
          </a:xfrm>
          <a:prstGeom prst="rect">
            <a:avLst/>
          </a:prstGeom>
        </p:spPr>
        <p:txBody>
          <a:bodyPr wrap="square">
            <a:spAutoFit/>
          </a:bodyPr>
          <a:lstStyle/>
          <a:p>
            <a:pPr lvl="0">
              <a:spcBef>
                <a:spcPct val="20000"/>
              </a:spcBef>
              <a:spcAft>
                <a:spcPts val="600"/>
              </a:spcAft>
            </a:pPr>
            <a:endParaRPr lang="en-GB" sz="1100" b="1" dirty="0" smtClean="0">
              <a:solidFill>
                <a:srgbClr val="000000"/>
              </a:solidFill>
            </a:endParaRPr>
          </a:p>
          <a:p>
            <a:pPr lvl="0">
              <a:spcBef>
                <a:spcPct val="20000"/>
              </a:spcBef>
              <a:spcAft>
                <a:spcPts val="600"/>
              </a:spcAft>
            </a:pPr>
            <a:r>
              <a:rPr lang="en-GB" sz="4600" b="1" dirty="0" smtClean="0">
                <a:solidFill>
                  <a:srgbClr val="000000"/>
                </a:solidFill>
              </a:rPr>
              <a:t>Jesus takes </a:t>
            </a:r>
            <a:r>
              <a:rPr lang="en-GB" sz="4600" b="1" dirty="0">
                <a:solidFill>
                  <a:srgbClr val="000000"/>
                </a:solidFill>
              </a:rPr>
              <a:t>people’s context into account  </a:t>
            </a:r>
            <a:r>
              <a:rPr lang="en-GB" sz="3300" b="1" dirty="0">
                <a:solidFill>
                  <a:srgbClr val="000000"/>
                </a:solidFill>
              </a:rPr>
              <a:t>e.g. Luke 20:45-21:4 </a:t>
            </a:r>
          </a:p>
          <a:p>
            <a:pPr lvl="0" algn="ctr">
              <a:spcBef>
                <a:spcPct val="20000"/>
              </a:spcBef>
              <a:spcAft>
                <a:spcPts val="600"/>
              </a:spcAft>
            </a:pPr>
            <a:r>
              <a:rPr lang="en-GB" sz="2800" b="1" dirty="0">
                <a:solidFill>
                  <a:srgbClr val="000000"/>
                </a:solidFill>
              </a:rPr>
              <a:t>As he looked up, Jesus saw the rich putting their gifts into the temple treasury. He also saw a poor widow put in two very small copper coins.  "I tell you the truth," he said, "this poor widow has put in more than all the others. All these people gave their gifts out of their wealth; but she out of her poverty put in all she had to live on."</a:t>
            </a:r>
            <a:r>
              <a:rPr lang="en-GB" sz="3300" b="1" dirty="0">
                <a:solidFill>
                  <a:srgbClr val="000000"/>
                </a:solidFill>
              </a:rPr>
              <a:t> </a:t>
            </a:r>
            <a:endParaRPr lang="en-GB" sz="3300" b="1" dirty="0">
              <a:solidFill>
                <a:srgbClr val="000000"/>
              </a:solidFill>
            </a:endParaRPr>
          </a:p>
        </p:txBody>
      </p:sp>
      <p:sp>
        <p:nvSpPr>
          <p:cNvPr id="3" name="Title 2"/>
          <p:cNvSpPr>
            <a:spLocks noGrp="1"/>
          </p:cNvSpPr>
          <p:nvPr>
            <p:ph type="title"/>
          </p:nvPr>
        </p:nvSpPr>
        <p:spPr>
          <a:xfrm>
            <a:off x="179512" y="1447800"/>
            <a:ext cx="8640960" cy="5077544"/>
          </a:xfrm>
        </p:spPr>
        <p:txBody>
          <a:bodyPr/>
          <a:lstStyle/>
          <a:p>
            <a:endParaRPr lang="en-GB" dirty="0"/>
          </a:p>
        </p:txBody>
      </p:sp>
      <p:sp>
        <p:nvSpPr>
          <p:cNvPr id="4" name="Text Placeholder 3"/>
          <p:cNvSpPr>
            <a:spLocks noGrp="1"/>
          </p:cNvSpPr>
          <p:nvPr>
            <p:ph type="body" idx="1"/>
          </p:nvPr>
        </p:nvSpPr>
        <p:spPr/>
        <p:txBody>
          <a:bodyPr>
            <a:normAutofit/>
          </a:bodyPr>
          <a:lstStyle/>
          <a:p>
            <a:r>
              <a:rPr lang="en-GB" sz="5400" dirty="0">
                <a:solidFill>
                  <a:srgbClr val="7030A0"/>
                </a:solidFill>
              </a:rPr>
              <a:t>Following Jesus</a:t>
            </a:r>
          </a:p>
        </p:txBody>
      </p:sp>
    </p:spTree>
    <p:extLst>
      <p:ext uri="{BB962C8B-B14F-4D97-AF65-F5344CB8AC3E}">
        <p14:creationId xmlns:p14="http://schemas.microsoft.com/office/powerpoint/2010/main" val="2233931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4" name="Text Placeholder 3"/>
          <p:cNvSpPr>
            <a:spLocks noGrp="1"/>
          </p:cNvSpPr>
          <p:nvPr>
            <p:ph idx="1"/>
          </p:nvPr>
        </p:nvSpPr>
        <p:spPr>
          <a:xfrm>
            <a:off x="323528" y="1772816"/>
            <a:ext cx="8066087" cy="5309667"/>
          </a:xfrm>
        </p:spPr>
        <p:txBody>
          <a:bodyPr/>
          <a:lstStyle/>
          <a:p>
            <a:r>
              <a:rPr lang="en-GB" sz="3600" dirty="0" smtClean="0"/>
              <a:t>Jesus subverts </a:t>
            </a:r>
            <a:r>
              <a:rPr lang="en-GB" sz="3600" dirty="0"/>
              <a:t>‘taken-for-granted’ ways of the world ... Especially in relation to women and the Gentiles (the non-Jews) and </a:t>
            </a:r>
            <a:r>
              <a:rPr lang="en-GB" sz="3600" dirty="0" smtClean="0"/>
              <a:t>rises above ‘them </a:t>
            </a:r>
            <a:r>
              <a:rPr lang="en-GB" sz="3600" dirty="0"/>
              <a:t>and us’ </a:t>
            </a:r>
            <a:endParaRPr lang="en-GB" sz="3600" dirty="0" smtClean="0"/>
          </a:p>
          <a:p>
            <a:r>
              <a:rPr lang="en-GB" sz="3600" dirty="0" smtClean="0"/>
              <a:t>thinking</a:t>
            </a:r>
            <a:endParaRPr lang="en-GB" sz="3600" dirty="0"/>
          </a:p>
          <a:p>
            <a:r>
              <a:rPr lang="en-GB" dirty="0" smtClean="0"/>
              <a:t>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41" y="188640"/>
            <a:ext cx="8066087"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149080"/>
            <a:ext cx="3960440" cy="24482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282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003232" cy="1440160"/>
          </a:xfrm>
        </p:spPr>
        <p:txBody>
          <a:bodyPr>
            <a:noAutofit/>
          </a:bodyPr>
          <a:lstStyle/>
          <a:p>
            <a:r>
              <a:rPr lang="en-GB" sz="5400" dirty="0" smtClean="0">
                <a:solidFill>
                  <a:srgbClr val="7030A0"/>
                </a:solidFill>
              </a:rPr>
              <a:t/>
            </a:r>
            <a:br>
              <a:rPr lang="en-GB" sz="5400" dirty="0" smtClean="0">
                <a:solidFill>
                  <a:srgbClr val="7030A0"/>
                </a:solidFill>
              </a:rPr>
            </a:br>
            <a:r>
              <a:rPr lang="en-GB" sz="5400" dirty="0">
                <a:solidFill>
                  <a:srgbClr val="7030A0"/>
                </a:solidFill>
              </a:rPr>
              <a:t/>
            </a:r>
            <a:br>
              <a:rPr lang="en-GB" sz="5400" dirty="0">
                <a:solidFill>
                  <a:srgbClr val="7030A0"/>
                </a:solidFill>
              </a:rPr>
            </a:br>
            <a:r>
              <a:rPr lang="en-GB" sz="5400" dirty="0" smtClean="0">
                <a:solidFill>
                  <a:srgbClr val="7030A0"/>
                </a:solidFill>
              </a:rPr>
              <a:t>Following </a:t>
            </a:r>
            <a:r>
              <a:rPr lang="en-GB" sz="5400" dirty="0">
                <a:solidFill>
                  <a:srgbClr val="7030A0"/>
                </a:solidFill>
              </a:rPr>
              <a:t>Jesus</a:t>
            </a:r>
            <a:br>
              <a:rPr lang="en-GB" sz="5400" dirty="0">
                <a:solidFill>
                  <a:srgbClr val="7030A0"/>
                </a:solidFill>
              </a:rPr>
            </a:br>
            <a:endParaRPr lang="en-GB" sz="5400" dirty="0"/>
          </a:p>
        </p:txBody>
      </p:sp>
      <p:sp>
        <p:nvSpPr>
          <p:cNvPr id="3" name="Content Placeholder 2"/>
          <p:cNvSpPr>
            <a:spLocks noGrp="1"/>
          </p:cNvSpPr>
          <p:nvPr>
            <p:ph idx="1"/>
          </p:nvPr>
        </p:nvSpPr>
        <p:spPr/>
        <p:txBody>
          <a:bodyPr/>
          <a:lstStyle/>
          <a:p>
            <a:r>
              <a:rPr lang="en-GB" sz="3600" dirty="0" smtClean="0"/>
              <a:t>Jesus awakens us to wide </a:t>
            </a:r>
            <a:r>
              <a:rPr lang="en-GB" sz="3600" dirty="0"/>
              <a:t>fraternal relations</a:t>
            </a:r>
          </a:p>
          <a:p>
            <a:r>
              <a:rPr lang="en-GB" sz="3600" dirty="0" smtClean="0"/>
              <a:t>This follows from the invitation Jesus gives to call </a:t>
            </a:r>
            <a:r>
              <a:rPr lang="en-GB" sz="3600" dirty="0"/>
              <a:t>God Abba </a:t>
            </a:r>
            <a:r>
              <a:rPr lang="en-GB" sz="3600" dirty="0" smtClean="0"/>
              <a:t>-everyone </a:t>
            </a:r>
            <a:r>
              <a:rPr lang="en-GB" sz="3600" dirty="0"/>
              <a:t>becomes our brother and sister</a:t>
            </a:r>
          </a:p>
          <a:p>
            <a:endParaRPr lang="en-GB" dirty="0"/>
          </a:p>
        </p:txBody>
      </p:sp>
    </p:spTree>
    <p:extLst>
      <p:ext uri="{BB962C8B-B14F-4D97-AF65-F5344CB8AC3E}">
        <p14:creationId xmlns:p14="http://schemas.microsoft.com/office/powerpoint/2010/main" val="959492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355160" cy="1371600"/>
          </a:xfrm>
        </p:spPr>
        <p:txBody>
          <a:bodyPr>
            <a:normAutofit fontScale="90000"/>
          </a:bodyPr>
          <a:lstStyle/>
          <a:p>
            <a:r>
              <a:rPr lang="en-GB" sz="5400" dirty="0">
                <a:solidFill>
                  <a:srgbClr val="7030A0"/>
                </a:solidFill>
              </a:rPr>
              <a:t>Following Jesus</a:t>
            </a:r>
            <a:r>
              <a:rPr lang="en-GB" dirty="0">
                <a:solidFill>
                  <a:srgbClr val="7030A0"/>
                </a:solidFill>
              </a:rPr>
              <a:t/>
            </a:r>
            <a:br>
              <a:rPr lang="en-GB" dirty="0">
                <a:solidFill>
                  <a:srgbClr val="7030A0"/>
                </a:solidFill>
              </a:rPr>
            </a:br>
            <a:endParaRPr lang="en-GB" dirty="0"/>
          </a:p>
        </p:txBody>
      </p:sp>
      <p:sp>
        <p:nvSpPr>
          <p:cNvPr id="3" name="Content Placeholder 2"/>
          <p:cNvSpPr>
            <a:spLocks noGrp="1"/>
          </p:cNvSpPr>
          <p:nvPr>
            <p:ph idx="1"/>
          </p:nvPr>
        </p:nvSpPr>
        <p:spPr>
          <a:xfrm>
            <a:off x="457200" y="1196752"/>
            <a:ext cx="7620000" cy="4929411"/>
          </a:xfrm>
        </p:spPr>
        <p:txBody>
          <a:bodyPr/>
          <a:lstStyle/>
          <a:p>
            <a:r>
              <a:rPr lang="en-GB" sz="3600" dirty="0" smtClean="0"/>
              <a:t>Jesus avoids </a:t>
            </a:r>
            <a:r>
              <a:rPr lang="en-GB" sz="3600" dirty="0"/>
              <a:t>‘tit-for-tat’ behaviour…. He asks questions (307 of them are recorded in the Gospels </a:t>
            </a:r>
          </a:p>
          <a:p>
            <a:r>
              <a:rPr lang="en-GB" sz="2800" dirty="0"/>
              <a:t>“[Answers] give us more of a feeling of success and closure… Easy answers instead of hard questions allow us to try to change others instead of allowing God to change us.” </a:t>
            </a:r>
            <a:r>
              <a:rPr lang="en-GB" dirty="0"/>
              <a:t>Richard Rohr</a:t>
            </a:r>
          </a:p>
          <a:p>
            <a:endParaRPr lang="en-GB" dirty="0"/>
          </a:p>
        </p:txBody>
      </p:sp>
    </p:spTree>
    <p:extLst>
      <p:ext uri="{BB962C8B-B14F-4D97-AF65-F5344CB8AC3E}">
        <p14:creationId xmlns:p14="http://schemas.microsoft.com/office/powerpoint/2010/main" val="8015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859216" cy="1371600"/>
          </a:xfrm>
        </p:spPr>
        <p:txBody>
          <a:bodyPr>
            <a:normAutofit fontScale="90000"/>
          </a:bodyPr>
          <a:lstStyle/>
          <a:p>
            <a:r>
              <a:rPr lang="en-GB" sz="5400" dirty="0">
                <a:solidFill>
                  <a:srgbClr val="7030A0"/>
                </a:solidFill>
              </a:rPr>
              <a:t>Following Jesus</a:t>
            </a:r>
            <a:r>
              <a:rPr lang="en-GB" dirty="0">
                <a:solidFill>
                  <a:srgbClr val="7030A0"/>
                </a:solidFill>
              </a:rPr>
              <a:t/>
            </a:r>
            <a:br>
              <a:rPr lang="en-GB" dirty="0">
                <a:solidFill>
                  <a:srgbClr val="7030A0"/>
                </a:solidFill>
              </a:rPr>
            </a:br>
            <a:endParaRPr lang="en-GB" dirty="0"/>
          </a:p>
        </p:txBody>
      </p:sp>
      <p:sp>
        <p:nvSpPr>
          <p:cNvPr id="3" name="Content Placeholder 2"/>
          <p:cNvSpPr>
            <a:spLocks noGrp="1"/>
          </p:cNvSpPr>
          <p:nvPr>
            <p:ph idx="1"/>
          </p:nvPr>
        </p:nvSpPr>
        <p:spPr/>
        <p:txBody>
          <a:bodyPr/>
          <a:lstStyle/>
          <a:p>
            <a:r>
              <a:rPr lang="en-GB" sz="3600" dirty="0" smtClean="0"/>
              <a:t>Jesus’ final </a:t>
            </a:r>
            <a:r>
              <a:rPr lang="en-GB" sz="3600" dirty="0"/>
              <a:t>command “put down your sword</a:t>
            </a:r>
            <a:r>
              <a:rPr lang="en-GB" sz="3600" dirty="0" smtClean="0"/>
              <a:t>!”</a:t>
            </a:r>
          </a:p>
          <a:p>
            <a:r>
              <a:rPr lang="en-GB" sz="2400" dirty="0" smtClean="0"/>
              <a:t>Matt 26 v52</a:t>
            </a:r>
          </a:p>
          <a:p>
            <a:r>
              <a:rPr lang="en-GB" sz="2400" dirty="0" smtClean="0"/>
              <a:t>John 18 v11</a:t>
            </a:r>
            <a:endParaRPr lang="en-GB" sz="2400" dirty="0"/>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996952"/>
            <a:ext cx="3111996" cy="3168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120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18"/>
            <a:ext cx="8460432" cy="1371600"/>
          </a:xfrm>
        </p:spPr>
        <p:txBody>
          <a:bodyPr>
            <a:normAutofit fontScale="90000"/>
          </a:bodyPr>
          <a:lstStyle/>
          <a:p>
            <a:r>
              <a:rPr lang="en-GB" sz="5400" dirty="0" smtClean="0">
                <a:solidFill>
                  <a:srgbClr val="7030A0"/>
                </a:solidFill>
              </a:rPr>
              <a:t>Following</a:t>
            </a:r>
            <a:br>
              <a:rPr lang="en-GB" sz="5400" dirty="0" smtClean="0">
                <a:solidFill>
                  <a:srgbClr val="7030A0"/>
                </a:solidFill>
              </a:rPr>
            </a:br>
            <a:r>
              <a:rPr lang="en-GB" sz="5400" dirty="0" smtClean="0">
                <a:solidFill>
                  <a:srgbClr val="7030A0"/>
                </a:solidFill>
              </a:rPr>
              <a:t>Jesus</a:t>
            </a:r>
            <a:endParaRPr lang="en-GB" sz="5400" dirty="0"/>
          </a:p>
        </p:txBody>
      </p:sp>
      <p:sp>
        <p:nvSpPr>
          <p:cNvPr id="3" name="Content Placeholder 2"/>
          <p:cNvSpPr>
            <a:spLocks noGrp="1"/>
          </p:cNvSpPr>
          <p:nvPr>
            <p:ph idx="1"/>
          </p:nvPr>
        </p:nvSpPr>
        <p:spPr>
          <a:xfrm>
            <a:off x="0" y="1484784"/>
            <a:ext cx="4211960" cy="4641379"/>
          </a:xfrm>
        </p:spPr>
        <p:txBody>
          <a:bodyPr>
            <a:normAutofit lnSpcReduction="10000"/>
          </a:bodyPr>
          <a:lstStyle/>
          <a:p>
            <a:r>
              <a:rPr lang="en-GB" sz="3600" dirty="0" smtClean="0"/>
              <a:t>Jesus communicates </a:t>
            </a:r>
            <a:r>
              <a:rPr lang="en-GB" sz="3600" dirty="0"/>
              <a:t>by story and analogy i.e. </a:t>
            </a:r>
            <a:r>
              <a:rPr lang="en-GB" sz="3600" dirty="0" smtClean="0"/>
              <a:t>encouraging us to think </a:t>
            </a:r>
            <a:r>
              <a:rPr lang="en-GB" sz="3600" dirty="0"/>
              <a:t>for </a:t>
            </a:r>
            <a:r>
              <a:rPr lang="en-GB" sz="3600" dirty="0" smtClean="0"/>
              <a:t>ourselves and not let some snake tell us what to think!</a:t>
            </a:r>
            <a:endParaRPr lang="en-GB" sz="3600" dirty="0"/>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6517"/>
            <a:ext cx="4584576" cy="676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761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91264" cy="1371600"/>
          </a:xfrm>
        </p:spPr>
        <p:txBody>
          <a:bodyPr>
            <a:normAutofit/>
          </a:bodyPr>
          <a:lstStyle/>
          <a:p>
            <a:r>
              <a:rPr lang="en-GB" sz="5400" dirty="0">
                <a:solidFill>
                  <a:srgbClr val="7030A0"/>
                </a:solidFill>
              </a:rPr>
              <a:t>Following Jesus</a:t>
            </a:r>
            <a:endParaRPr lang="en-GB" sz="5400" dirty="0"/>
          </a:p>
        </p:txBody>
      </p:sp>
      <p:sp>
        <p:nvSpPr>
          <p:cNvPr id="3" name="Content Placeholder 2"/>
          <p:cNvSpPr>
            <a:spLocks noGrp="1"/>
          </p:cNvSpPr>
          <p:nvPr>
            <p:ph idx="1"/>
          </p:nvPr>
        </p:nvSpPr>
        <p:spPr>
          <a:xfrm>
            <a:off x="971600" y="1700808"/>
            <a:ext cx="7620000" cy="4373563"/>
          </a:xfrm>
        </p:spPr>
        <p:txBody>
          <a:bodyPr/>
          <a:lstStyle/>
          <a:p>
            <a:r>
              <a:rPr lang="en-GB" sz="3600" dirty="0" smtClean="0"/>
              <a:t>Jesus invests </a:t>
            </a:r>
            <a:r>
              <a:rPr lang="en-GB" sz="3600" dirty="0"/>
              <a:t>in the most </a:t>
            </a:r>
            <a:r>
              <a:rPr lang="en-GB" sz="3600" dirty="0" smtClean="0"/>
              <a:t>unlikely!</a:t>
            </a:r>
          </a:p>
          <a:p>
            <a:endParaRPr lang="en-GB" sz="3600" dirty="0"/>
          </a:p>
          <a:p>
            <a:endParaRPr lang="en-GB" sz="3600" dirty="0" smtClean="0"/>
          </a:p>
          <a:p>
            <a:r>
              <a:rPr lang="en-GB" sz="3600" dirty="0" err="1" smtClean="0"/>
              <a:t>Zaccheus</a:t>
            </a:r>
            <a:endParaRPr lang="en-GB" sz="3600" dirty="0" smtClean="0"/>
          </a:p>
          <a:p>
            <a:r>
              <a:rPr lang="en-GB" sz="3600" dirty="0" smtClean="0"/>
              <a:t>Luke 19 vv1-10</a:t>
            </a:r>
            <a:endParaRPr lang="en-GB" sz="3600"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348880"/>
            <a:ext cx="4171950" cy="4048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9849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59</TotalTime>
  <Words>329</Words>
  <Application>Microsoft Office PowerPoint</Application>
  <PresentationFormat>On-screen Show (4:3)</PresentationFormat>
  <Paragraphs>36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Essential</vt:lpstr>
      <vt:lpstr>Journeying On and Moving Out – Finding God in a time of change</vt:lpstr>
      <vt:lpstr>Following Jesus </vt:lpstr>
      <vt:lpstr>PowerPoint Presentation</vt:lpstr>
      <vt:lpstr>PowerPoint Presentation</vt:lpstr>
      <vt:lpstr>  Following Jesus </vt:lpstr>
      <vt:lpstr>Following Jesus </vt:lpstr>
      <vt:lpstr>Following Jesus </vt:lpstr>
      <vt:lpstr>Following Jesus</vt:lpstr>
      <vt:lpstr>Following Jesus</vt:lpstr>
      <vt:lpstr>Following Jesus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Journeying On and Moving Out – Finding God in a time of change</dc:title>
  <dc:creator>Ann</dc:creator>
  <cp:lastModifiedBy>Ann</cp:lastModifiedBy>
  <cp:revision>7</cp:revision>
  <dcterms:created xsi:type="dcterms:W3CDTF">2017-10-26T18:44:54Z</dcterms:created>
  <dcterms:modified xsi:type="dcterms:W3CDTF">2017-10-26T19:43:55Z</dcterms:modified>
</cp:coreProperties>
</file>